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64" r:id="rId3"/>
    <p:sldId id="267" r:id="rId4"/>
    <p:sldId id="268" r:id="rId5"/>
    <p:sldId id="269" r:id="rId6"/>
    <p:sldId id="270" r:id="rId7"/>
    <p:sldId id="271" r:id="rId8"/>
    <p:sldId id="272" r:id="rId9"/>
    <p:sldId id="273" r:id="rId10"/>
    <p:sldId id="274" r:id="rId11"/>
    <p:sldId id="275" r:id="rId12"/>
    <p:sldId id="276" r:id="rId13"/>
    <p:sldId id="277" r:id="rId14"/>
    <p:sldId id="278" r:id="rId15"/>
    <p:sldId id="279"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20th Century Font" pitchFamily="2" charset="0"/>
        <a:ea typeface="+mn-ea"/>
        <a:cs typeface="+mn-cs"/>
      </a:defRPr>
    </a:lvl1pPr>
    <a:lvl2pPr marL="457200" algn="l" rtl="0" fontAlgn="base">
      <a:spcBef>
        <a:spcPct val="0"/>
      </a:spcBef>
      <a:spcAft>
        <a:spcPct val="0"/>
      </a:spcAft>
      <a:defRPr kern="1200">
        <a:solidFill>
          <a:schemeClr val="tx1"/>
        </a:solidFill>
        <a:latin typeface="20th Century Font" pitchFamily="2" charset="0"/>
        <a:ea typeface="+mn-ea"/>
        <a:cs typeface="+mn-cs"/>
      </a:defRPr>
    </a:lvl2pPr>
    <a:lvl3pPr marL="914400" algn="l" rtl="0" fontAlgn="base">
      <a:spcBef>
        <a:spcPct val="0"/>
      </a:spcBef>
      <a:spcAft>
        <a:spcPct val="0"/>
      </a:spcAft>
      <a:defRPr kern="1200">
        <a:solidFill>
          <a:schemeClr val="tx1"/>
        </a:solidFill>
        <a:latin typeface="20th Century Font" pitchFamily="2" charset="0"/>
        <a:ea typeface="+mn-ea"/>
        <a:cs typeface="+mn-cs"/>
      </a:defRPr>
    </a:lvl3pPr>
    <a:lvl4pPr marL="1371600" algn="l" rtl="0" fontAlgn="base">
      <a:spcBef>
        <a:spcPct val="0"/>
      </a:spcBef>
      <a:spcAft>
        <a:spcPct val="0"/>
      </a:spcAft>
      <a:defRPr kern="1200">
        <a:solidFill>
          <a:schemeClr val="tx1"/>
        </a:solidFill>
        <a:latin typeface="20th Century Font" pitchFamily="2" charset="0"/>
        <a:ea typeface="+mn-ea"/>
        <a:cs typeface="+mn-cs"/>
      </a:defRPr>
    </a:lvl4pPr>
    <a:lvl5pPr marL="1828800" algn="l" rtl="0" fontAlgn="base">
      <a:spcBef>
        <a:spcPct val="0"/>
      </a:spcBef>
      <a:spcAft>
        <a:spcPct val="0"/>
      </a:spcAft>
      <a:defRPr kern="1200">
        <a:solidFill>
          <a:schemeClr val="tx1"/>
        </a:solidFill>
        <a:latin typeface="20th Century Font" pitchFamily="2" charset="0"/>
        <a:ea typeface="+mn-ea"/>
        <a:cs typeface="+mn-cs"/>
      </a:defRPr>
    </a:lvl5pPr>
    <a:lvl6pPr marL="2286000" algn="l" defTabSz="914400" rtl="0" eaLnBrk="1" latinLnBrk="0" hangingPunct="1">
      <a:defRPr kern="1200">
        <a:solidFill>
          <a:schemeClr val="tx1"/>
        </a:solidFill>
        <a:latin typeface="20th Century Font" pitchFamily="2" charset="0"/>
        <a:ea typeface="+mn-ea"/>
        <a:cs typeface="+mn-cs"/>
      </a:defRPr>
    </a:lvl6pPr>
    <a:lvl7pPr marL="2743200" algn="l" defTabSz="914400" rtl="0" eaLnBrk="1" latinLnBrk="0" hangingPunct="1">
      <a:defRPr kern="1200">
        <a:solidFill>
          <a:schemeClr val="tx1"/>
        </a:solidFill>
        <a:latin typeface="20th Century Font" pitchFamily="2" charset="0"/>
        <a:ea typeface="+mn-ea"/>
        <a:cs typeface="+mn-cs"/>
      </a:defRPr>
    </a:lvl7pPr>
    <a:lvl8pPr marL="3200400" algn="l" defTabSz="914400" rtl="0" eaLnBrk="1" latinLnBrk="0" hangingPunct="1">
      <a:defRPr kern="1200">
        <a:solidFill>
          <a:schemeClr val="tx1"/>
        </a:solidFill>
        <a:latin typeface="20th Century Font" pitchFamily="2" charset="0"/>
        <a:ea typeface="+mn-ea"/>
        <a:cs typeface="+mn-cs"/>
      </a:defRPr>
    </a:lvl8pPr>
    <a:lvl9pPr marL="3657600" algn="l" defTabSz="914400" rtl="0" eaLnBrk="1" latinLnBrk="0" hangingPunct="1">
      <a:defRPr kern="1200">
        <a:solidFill>
          <a:schemeClr val="tx1"/>
        </a:solidFill>
        <a:latin typeface="20th Century Font" pitchFamily="2"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FFFF00"/>
    <a:srgbClr val="0066FF"/>
    <a:srgbClr val="FF6600"/>
    <a:srgbClr val="FFFFFF"/>
    <a:srgbClr val="FF99CC"/>
    <a:srgbClr val="FF6699"/>
    <a:srgbClr val="FF00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346" autoAdjust="0"/>
    <p:restoredTop sz="94660"/>
  </p:normalViewPr>
  <p:slideViewPr>
    <p:cSldViewPr>
      <p:cViewPr varScale="1">
        <p:scale>
          <a:sx n="53" d="100"/>
          <a:sy n="53" d="100"/>
        </p:scale>
        <p:origin x="-111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C65545-EE0B-487D-82FD-D2C6C7798437}" type="datetimeFigureOut">
              <a:rPr lang="en-US" smtClean="0"/>
              <a:pPr/>
              <a:t>3/30/2008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A9C06-681A-4DCF-AC37-22FACFEE85F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A9C06-681A-4DCF-AC37-22FACFEE85F5}"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A9C06-681A-4DCF-AC37-22FACFEE85F5}"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A9C06-681A-4DCF-AC37-22FACFEE85F5}"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A9C06-681A-4DCF-AC37-22FACFEE85F5}"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A9C06-681A-4DCF-AC37-22FACFEE85F5}"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A9C06-681A-4DCF-AC37-22FACFEE85F5}"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A9C06-681A-4DCF-AC37-22FACFEE85F5}"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A9C06-681A-4DCF-AC37-22FACFEE85F5}"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A9C06-681A-4DCF-AC37-22FACFEE85F5}"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A9C06-681A-4DCF-AC37-22FACFEE85F5}"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A9C06-681A-4DCF-AC37-22FACFEE85F5}"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A9C06-681A-4DCF-AC37-22FACFEE85F5}"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A9C06-681A-4DCF-AC37-22FACFEE85F5}"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A9C06-681A-4DCF-AC37-22FACFEE85F5}"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A9C06-681A-4DCF-AC37-22FACFEE85F5}"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0" y="152400"/>
            <a:ext cx="9144000" cy="552450"/>
          </a:xfrm>
        </p:spPr>
        <p:txBody>
          <a:bodyPr/>
          <a:lstStyle>
            <a:lvl1pPr algn="ctr">
              <a:defRPr sz="4800">
                <a:solidFill>
                  <a:schemeClr val="bg1"/>
                </a:solidFill>
              </a:defRPr>
            </a:lvl1pPr>
          </a:lstStyle>
          <a:p>
            <a:r>
              <a:rPr lang="en-US" smtClean="0"/>
              <a:t>Click to edit Master title style</a:t>
            </a:r>
            <a:endParaRPr lang="en-US"/>
          </a:p>
        </p:txBody>
      </p:sp>
      <p:sp>
        <p:nvSpPr>
          <p:cNvPr id="11267" name="Rectangle 3"/>
          <p:cNvSpPr>
            <a:spLocks noGrp="1" noChangeArrowheads="1"/>
          </p:cNvSpPr>
          <p:nvPr>
            <p:ph type="subTitle" idx="1"/>
          </p:nvPr>
        </p:nvSpPr>
        <p:spPr>
          <a:xfrm>
            <a:off x="0" y="762000"/>
            <a:ext cx="9144000" cy="381000"/>
          </a:xfrm>
        </p:spPr>
        <p:txBody>
          <a:bodyPr/>
          <a:lstStyle>
            <a:lvl1pPr marL="0" indent="0" algn="ctr">
              <a:defRPr/>
            </a:lvl1pPr>
          </a:lstStyle>
          <a:p>
            <a:r>
              <a:rPr lang="en-US" smtClean="0"/>
              <a:t>Click to edit Master subtitle style</a:t>
            </a:r>
            <a:endParaRPr lang="en-US"/>
          </a:p>
        </p:txBody>
      </p:sp>
      <p:sp>
        <p:nvSpPr>
          <p:cNvPr id="11268" name="Rectangle 4"/>
          <p:cNvSpPr>
            <a:spLocks noGrp="1" noChangeArrowheads="1"/>
          </p:cNvSpPr>
          <p:nvPr>
            <p:ph type="dt" sz="half" idx="2"/>
          </p:nvPr>
        </p:nvSpPr>
        <p:spPr>
          <a:xfrm>
            <a:off x="0" y="6689725"/>
            <a:ext cx="2133600" cy="168275"/>
          </a:xfrm>
        </p:spPr>
        <p:txBody>
          <a:bodyPr/>
          <a:lstStyle>
            <a:lvl1pPr>
              <a:defRPr b="0">
                <a:latin typeface="Arial Black" pitchFamily="34" charset="0"/>
              </a:defRPr>
            </a:lvl1pPr>
          </a:lstStyle>
          <a:p>
            <a:endParaRPr lang="en-US"/>
          </a:p>
        </p:txBody>
      </p:sp>
      <p:sp>
        <p:nvSpPr>
          <p:cNvPr id="11269" name="Rectangle 5"/>
          <p:cNvSpPr>
            <a:spLocks noGrp="1" noChangeArrowheads="1"/>
          </p:cNvSpPr>
          <p:nvPr>
            <p:ph type="ftr" sz="quarter" idx="3"/>
          </p:nvPr>
        </p:nvSpPr>
        <p:spPr/>
        <p:txBody>
          <a:bodyPr/>
          <a:lstStyle>
            <a:lvl1pPr>
              <a:defRPr b="0">
                <a:latin typeface="Arial Black" pitchFamily="34" charset="0"/>
              </a:defRPr>
            </a:lvl1pPr>
          </a:lstStyle>
          <a:p>
            <a:endParaRPr lang="en-US"/>
          </a:p>
        </p:txBody>
      </p:sp>
      <p:sp>
        <p:nvSpPr>
          <p:cNvPr id="11270" name="Rectangle 6"/>
          <p:cNvSpPr>
            <a:spLocks noGrp="1" noChangeArrowheads="1"/>
          </p:cNvSpPr>
          <p:nvPr>
            <p:ph type="sldNum" sz="quarter" idx="4"/>
          </p:nvPr>
        </p:nvSpPr>
        <p:spPr>
          <a:xfrm>
            <a:off x="7010400" y="6689725"/>
            <a:ext cx="2133600" cy="168275"/>
          </a:xfrm>
        </p:spPr>
        <p:txBody>
          <a:bodyPr/>
          <a:lstStyle>
            <a:lvl1pPr>
              <a:defRPr b="0">
                <a:latin typeface="Arial Black" pitchFamily="34" charset="0"/>
              </a:defRPr>
            </a:lvl1pPr>
          </a:lstStyle>
          <a:p>
            <a:fld id="{4AA14466-52BE-47E7-ADDF-217688E8D725}" type="slidenum">
              <a:rPr lang="en-US"/>
              <a:pPr/>
              <a:t>‹#›</a:t>
            </a:fld>
            <a:endParaRPr lang="en-US"/>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84EEC16-7E6D-40BB-910B-E9A37B3B5D7F}" type="slidenum">
              <a:rPr lang="en-US"/>
              <a:pPr/>
              <a:t>‹#›</a:t>
            </a:fld>
            <a:endParaRPr lang="en-US"/>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381000"/>
            <a:ext cx="209550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381000"/>
            <a:ext cx="613410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4B2E0E5-9092-4A32-A65E-B16C13CEF045}" type="slidenum">
              <a:rPr lang="en-US"/>
              <a:pPr/>
              <a:t>‹#›</a:t>
            </a:fld>
            <a:endParaRPr lang="en-US"/>
          </a:p>
        </p:txBody>
      </p:sp>
    </p:spTree>
  </p:cSld>
  <p:clrMapOvr>
    <a:masterClrMapping/>
  </p:clrMapOvr>
  <p:transition spd="med">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82000" cy="457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838200"/>
            <a:ext cx="41148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838200"/>
            <a:ext cx="41148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0" y="6661150"/>
            <a:ext cx="2133600" cy="196850"/>
          </a:xfrm>
        </p:spPr>
        <p:txBody>
          <a:bodyPr/>
          <a:lstStyle>
            <a:lvl1pPr>
              <a:defRPr/>
            </a:lvl1pPr>
          </a:lstStyle>
          <a:p>
            <a:endParaRPr lang="en-US"/>
          </a:p>
        </p:txBody>
      </p:sp>
      <p:sp>
        <p:nvSpPr>
          <p:cNvPr id="6" name="Footer Placeholder 5"/>
          <p:cNvSpPr>
            <a:spLocks noGrp="1"/>
          </p:cNvSpPr>
          <p:nvPr>
            <p:ph type="ftr" sz="quarter" idx="11"/>
          </p:nvPr>
        </p:nvSpPr>
        <p:spPr>
          <a:xfrm>
            <a:off x="3124200" y="6689725"/>
            <a:ext cx="2895600" cy="168275"/>
          </a:xfrm>
        </p:spPr>
        <p:txBody>
          <a:bodyPr/>
          <a:lstStyle>
            <a:lvl1pPr>
              <a:defRPr/>
            </a:lvl1pPr>
          </a:lstStyle>
          <a:p>
            <a:endParaRPr lang="en-US"/>
          </a:p>
        </p:txBody>
      </p:sp>
      <p:sp>
        <p:nvSpPr>
          <p:cNvPr id="7" name="Slide Number Placeholder 6"/>
          <p:cNvSpPr>
            <a:spLocks noGrp="1"/>
          </p:cNvSpPr>
          <p:nvPr>
            <p:ph type="sldNum" sz="quarter" idx="12"/>
          </p:nvPr>
        </p:nvSpPr>
        <p:spPr>
          <a:xfrm>
            <a:off x="7010400" y="6689725"/>
            <a:ext cx="2133600" cy="136525"/>
          </a:xfrm>
        </p:spPr>
        <p:txBody>
          <a:bodyPr/>
          <a:lstStyle>
            <a:lvl1pPr>
              <a:defRPr/>
            </a:lvl1pPr>
          </a:lstStyle>
          <a:p>
            <a:fld id="{4E7A7DB9-4CCE-4A30-ADB6-585B0B8D4DCF}" type="slidenum">
              <a:rPr lang="en-US"/>
              <a:pPr/>
              <a:t>‹#›</a:t>
            </a:fld>
            <a:endParaRPr lang="en-US"/>
          </a:p>
        </p:txBody>
      </p:sp>
    </p:spTree>
  </p:cSld>
  <p:clrMapOvr>
    <a:masterClrMapping/>
  </p:clrMapOvr>
  <p:transition spd="med">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81000" y="381000"/>
            <a:ext cx="8382000" cy="4572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81000" y="838200"/>
            <a:ext cx="41148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838200"/>
            <a:ext cx="41148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81000" y="3657600"/>
            <a:ext cx="41148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657600"/>
            <a:ext cx="41148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0" y="6661150"/>
            <a:ext cx="2133600" cy="196850"/>
          </a:xfrm>
        </p:spPr>
        <p:txBody>
          <a:bodyPr/>
          <a:lstStyle>
            <a:lvl1pPr>
              <a:defRPr/>
            </a:lvl1pPr>
          </a:lstStyle>
          <a:p>
            <a:endParaRPr lang="en-US"/>
          </a:p>
        </p:txBody>
      </p:sp>
      <p:sp>
        <p:nvSpPr>
          <p:cNvPr id="8" name="Footer Placeholder 7"/>
          <p:cNvSpPr>
            <a:spLocks noGrp="1"/>
          </p:cNvSpPr>
          <p:nvPr>
            <p:ph type="ftr" sz="quarter" idx="11"/>
          </p:nvPr>
        </p:nvSpPr>
        <p:spPr>
          <a:xfrm>
            <a:off x="3124200" y="6689725"/>
            <a:ext cx="2895600" cy="168275"/>
          </a:xfrm>
        </p:spPr>
        <p:txBody>
          <a:bodyPr/>
          <a:lstStyle>
            <a:lvl1pPr>
              <a:defRPr/>
            </a:lvl1pPr>
          </a:lstStyle>
          <a:p>
            <a:endParaRPr lang="en-US"/>
          </a:p>
        </p:txBody>
      </p:sp>
      <p:sp>
        <p:nvSpPr>
          <p:cNvPr id="9" name="Slide Number Placeholder 8"/>
          <p:cNvSpPr>
            <a:spLocks noGrp="1"/>
          </p:cNvSpPr>
          <p:nvPr>
            <p:ph type="sldNum" sz="quarter" idx="12"/>
          </p:nvPr>
        </p:nvSpPr>
        <p:spPr>
          <a:xfrm>
            <a:off x="7010400" y="6689725"/>
            <a:ext cx="2133600" cy="136525"/>
          </a:xfrm>
        </p:spPr>
        <p:txBody>
          <a:bodyPr/>
          <a:lstStyle>
            <a:lvl1pPr>
              <a:defRPr/>
            </a:lvl1pPr>
          </a:lstStyle>
          <a:p>
            <a:fld id="{921407FC-995B-4A88-B7A9-C0953F4AB556}" type="slidenum">
              <a:rPr lang="en-US"/>
              <a:pPr/>
              <a:t>‹#›</a:t>
            </a:fld>
            <a:endParaRPr lang="en-US"/>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2D21590-12EB-4445-B173-E72A8C12FD55}" type="slidenum">
              <a:rPr lang="en-US"/>
              <a:pPr/>
              <a:t>‹#›</a:t>
            </a:fld>
            <a:endParaRPr lang="en-US"/>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825724D-BF78-4263-8C47-674C8DFED9D8}" type="slidenum">
              <a:rPr lang="en-US"/>
              <a:pPr/>
              <a:t>‹#›</a:t>
            </a:fld>
            <a:endParaRPr lang="en-US"/>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838200"/>
            <a:ext cx="41148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838200"/>
            <a:ext cx="41148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6FD141D-D90A-4562-A792-ABA3CF2EB7F3}" type="slidenum">
              <a:rPr lang="en-US"/>
              <a:pPr/>
              <a:t>‹#›</a:t>
            </a:fld>
            <a:endParaRPr lang="en-US"/>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5901A4C-31E5-4233-906F-E7AA7DFF964F}" type="slidenum">
              <a:rPr lang="en-US"/>
              <a:pPr/>
              <a:t>‹#›</a:t>
            </a:fld>
            <a:endParaRPr lang="en-US"/>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CA4F878-05E5-44C7-A6DF-BDD71BD44953}" type="slidenum">
              <a:rPr lang="en-US"/>
              <a:pPr/>
              <a:t>‹#›</a:t>
            </a:fld>
            <a:endParaRPr lang="en-US"/>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246756C-F404-47A7-86A1-85F007683E13}" type="slidenum">
              <a:rPr lang="en-US"/>
              <a:pPr/>
              <a:t>‹#›</a:t>
            </a:fld>
            <a:endParaRPr lang="en-US"/>
          </a:p>
        </p:txBody>
      </p:sp>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92B0C7B-17BE-41B9-B363-AEA9B6E1EA42}" type="slidenum">
              <a:rPr lang="en-US"/>
              <a:pPr/>
              <a:t>‹#›</a:t>
            </a:fld>
            <a:endParaRPr lang="en-US"/>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892622A-8648-41AB-BF0D-A95DD29117E7}" type="slidenum">
              <a:rPr lang="en-US"/>
              <a:pPr/>
              <a:t>‹#›</a:t>
            </a:fld>
            <a:endParaRPr lang="en-US"/>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381000"/>
            <a:ext cx="8382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81000" y="838200"/>
            <a:ext cx="8382000" cy="5486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0" y="6661150"/>
            <a:ext cx="2133600"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800" b="1">
                <a:solidFill>
                  <a:schemeClr val="bg1"/>
                </a:solidFill>
                <a:latin typeface="+mn-lt"/>
              </a:defRPr>
            </a:lvl1pPr>
          </a:lstStyle>
          <a:p>
            <a:endParaRPr lang="en-US"/>
          </a:p>
        </p:txBody>
      </p:sp>
      <p:sp>
        <p:nvSpPr>
          <p:cNvPr id="1029" name="Rectangle 5"/>
          <p:cNvSpPr>
            <a:spLocks noGrp="1" noChangeArrowheads="1"/>
          </p:cNvSpPr>
          <p:nvPr>
            <p:ph type="ftr" sz="quarter" idx="3"/>
          </p:nvPr>
        </p:nvSpPr>
        <p:spPr bwMode="auto">
          <a:xfrm>
            <a:off x="3124200" y="6689725"/>
            <a:ext cx="2895600" cy="168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800" b="1">
                <a:solidFill>
                  <a:schemeClr val="bg1"/>
                </a:solidFill>
                <a:latin typeface="+mn-lt"/>
              </a:defRPr>
            </a:lvl1pPr>
          </a:lstStyle>
          <a:p>
            <a:endParaRPr lang="en-US"/>
          </a:p>
        </p:txBody>
      </p:sp>
      <p:sp>
        <p:nvSpPr>
          <p:cNvPr id="1030" name="Rectangle 6"/>
          <p:cNvSpPr>
            <a:spLocks noGrp="1" noChangeArrowheads="1"/>
          </p:cNvSpPr>
          <p:nvPr>
            <p:ph type="sldNum" sz="quarter" idx="4"/>
          </p:nvPr>
        </p:nvSpPr>
        <p:spPr bwMode="auto">
          <a:xfrm>
            <a:off x="7010400" y="6689725"/>
            <a:ext cx="2133600" cy="1365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800" b="1">
                <a:solidFill>
                  <a:schemeClr val="bg1"/>
                </a:solidFill>
                <a:latin typeface="+mn-lt"/>
              </a:defRPr>
            </a:lvl1pPr>
          </a:lstStyle>
          <a:p>
            <a:fld id="{26667239-1D28-41C5-8108-2FC57C47048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fade thruBlk="1"/>
  </p:transition>
  <p:txStyles>
    <p:titleStyle>
      <a:lvl1pPr algn="l" rtl="0" eaLnBrk="1" fontAlgn="base" hangingPunct="1">
        <a:spcBef>
          <a:spcPct val="0"/>
        </a:spcBef>
        <a:spcAft>
          <a:spcPct val="0"/>
        </a:spcAft>
        <a:defRPr sz="3600">
          <a:solidFill>
            <a:schemeClr val="tx1"/>
          </a:solidFill>
          <a:latin typeface="+mj-lt"/>
          <a:ea typeface="+mj-ea"/>
          <a:cs typeface="+mj-cs"/>
        </a:defRPr>
      </a:lvl1pPr>
      <a:lvl2pPr algn="l" rtl="0" eaLnBrk="1" fontAlgn="base" hangingPunct="1">
        <a:spcBef>
          <a:spcPct val="0"/>
        </a:spcBef>
        <a:spcAft>
          <a:spcPct val="0"/>
        </a:spcAft>
        <a:defRPr sz="3600">
          <a:solidFill>
            <a:schemeClr val="tx1"/>
          </a:solidFill>
          <a:latin typeface="Impact" pitchFamily="34" charset="0"/>
        </a:defRPr>
      </a:lvl2pPr>
      <a:lvl3pPr algn="l" rtl="0" eaLnBrk="1" fontAlgn="base" hangingPunct="1">
        <a:spcBef>
          <a:spcPct val="0"/>
        </a:spcBef>
        <a:spcAft>
          <a:spcPct val="0"/>
        </a:spcAft>
        <a:defRPr sz="3600">
          <a:solidFill>
            <a:schemeClr val="tx1"/>
          </a:solidFill>
          <a:latin typeface="Impact" pitchFamily="34" charset="0"/>
        </a:defRPr>
      </a:lvl3pPr>
      <a:lvl4pPr algn="l" rtl="0" eaLnBrk="1" fontAlgn="base" hangingPunct="1">
        <a:spcBef>
          <a:spcPct val="0"/>
        </a:spcBef>
        <a:spcAft>
          <a:spcPct val="0"/>
        </a:spcAft>
        <a:defRPr sz="3600">
          <a:solidFill>
            <a:schemeClr val="tx1"/>
          </a:solidFill>
          <a:latin typeface="Impact" pitchFamily="34" charset="0"/>
        </a:defRPr>
      </a:lvl4pPr>
      <a:lvl5pPr algn="l" rtl="0" eaLnBrk="1" fontAlgn="base" hangingPunct="1">
        <a:spcBef>
          <a:spcPct val="0"/>
        </a:spcBef>
        <a:spcAft>
          <a:spcPct val="0"/>
        </a:spcAft>
        <a:defRPr sz="3600">
          <a:solidFill>
            <a:schemeClr val="tx1"/>
          </a:solidFill>
          <a:latin typeface="Impact" pitchFamily="34" charset="0"/>
        </a:defRPr>
      </a:lvl5pPr>
      <a:lvl6pPr marL="457200" algn="l" rtl="0" eaLnBrk="1" fontAlgn="base" hangingPunct="1">
        <a:spcBef>
          <a:spcPct val="0"/>
        </a:spcBef>
        <a:spcAft>
          <a:spcPct val="0"/>
        </a:spcAft>
        <a:defRPr sz="3600">
          <a:solidFill>
            <a:schemeClr val="tx1"/>
          </a:solidFill>
          <a:latin typeface="Impact" pitchFamily="34" charset="0"/>
        </a:defRPr>
      </a:lvl6pPr>
      <a:lvl7pPr marL="914400" algn="l" rtl="0" eaLnBrk="1" fontAlgn="base" hangingPunct="1">
        <a:spcBef>
          <a:spcPct val="0"/>
        </a:spcBef>
        <a:spcAft>
          <a:spcPct val="0"/>
        </a:spcAft>
        <a:defRPr sz="3600">
          <a:solidFill>
            <a:schemeClr val="tx1"/>
          </a:solidFill>
          <a:latin typeface="Impact" pitchFamily="34" charset="0"/>
        </a:defRPr>
      </a:lvl7pPr>
      <a:lvl8pPr marL="1371600" algn="l" rtl="0" eaLnBrk="1" fontAlgn="base" hangingPunct="1">
        <a:spcBef>
          <a:spcPct val="0"/>
        </a:spcBef>
        <a:spcAft>
          <a:spcPct val="0"/>
        </a:spcAft>
        <a:defRPr sz="3600">
          <a:solidFill>
            <a:schemeClr val="tx1"/>
          </a:solidFill>
          <a:latin typeface="Impact" pitchFamily="34" charset="0"/>
        </a:defRPr>
      </a:lvl8pPr>
      <a:lvl9pPr marL="1828800" algn="l" rtl="0" eaLnBrk="1" fontAlgn="base" hangingPunct="1">
        <a:spcBef>
          <a:spcPct val="0"/>
        </a:spcBef>
        <a:spcAft>
          <a:spcPct val="0"/>
        </a:spcAft>
        <a:defRPr sz="3600">
          <a:solidFill>
            <a:schemeClr val="tx1"/>
          </a:solidFill>
          <a:latin typeface="Impact" pitchFamily="34" charset="0"/>
        </a:defRPr>
      </a:lvl9pPr>
    </p:titleStyle>
    <p:bodyStyle>
      <a:lvl1pPr marL="342900" indent="-342900" algn="l" rtl="0" eaLnBrk="1" fontAlgn="base" hangingPunct="1">
        <a:spcBef>
          <a:spcPct val="20000"/>
        </a:spcBef>
        <a:spcAft>
          <a:spcPct val="0"/>
        </a:spcAft>
        <a:buSzPct val="200000"/>
        <a:defRPr sz="2400" b="1">
          <a:solidFill>
            <a:schemeClr val="tx1"/>
          </a:solidFill>
          <a:latin typeface="+mn-lt"/>
          <a:ea typeface="+mn-ea"/>
          <a:cs typeface="+mn-cs"/>
        </a:defRPr>
      </a:lvl1pPr>
      <a:lvl2pPr marL="742950" indent="-285750" algn="l" rtl="0" eaLnBrk="1" fontAlgn="base" hangingPunct="1">
        <a:spcBef>
          <a:spcPct val="20000"/>
        </a:spcBef>
        <a:spcAft>
          <a:spcPct val="0"/>
        </a:spcAft>
        <a:buSzPct val="200000"/>
        <a:defRPr sz="2000" b="1">
          <a:solidFill>
            <a:schemeClr val="tx1"/>
          </a:solidFill>
          <a:latin typeface="+mn-lt"/>
        </a:defRPr>
      </a:lvl2pPr>
      <a:lvl3pPr marL="1143000" indent="-228600" algn="l" rtl="0" eaLnBrk="1" fontAlgn="base" hangingPunct="1">
        <a:spcBef>
          <a:spcPct val="20000"/>
        </a:spcBef>
        <a:spcAft>
          <a:spcPct val="0"/>
        </a:spcAft>
        <a:buSzPct val="200000"/>
        <a:defRPr b="1">
          <a:solidFill>
            <a:schemeClr val="tx1"/>
          </a:solidFill>
          <a:latin typeface="+mn-lt"/>
        </a:defRPr>
      </a:lvl3pPr>
      <a:lvl4pPr marL="1600200" indent="-228600" algn="l" rtl="0" eaLnBrk="1" fontAlgn="base" hangingPunct="1">
        <a:spcBef>
          <a:spcPct val="20000"/>
        </a:spcBef>
        <a:spcAft>
          <a:spcPct val="0"/>
        </a:spcAft>
        <a:buSzPct val="200000"/>
        <a:defRPr sz="1600" b="1">
          <a:solidFill>
            <a:schemeClr val="tx1"/>
          </a:solidFill>
          <a:latin typeface="+mn-lt"/>
        </a:defRPr>
      </a:lvl4pPr>
      <a:lvl5pPr marL="2057400" indent="-228600" algn="l" rtl="0" eaLnBrk="1" fontAlgn="base" hangingPunct="1">
        <a:spcBef>
          <a:spcPct val="20000"/>
        </a:spcBef>
        <a:spcAft>
          <a:spcPct val="0"/>
        </a:spcAft>
        <a:buSzPct val="200000"/>
        <a:defRPr sz="1600" b="1">
          <a:solidFill>
            <a:schemeClr val="tx1"/>
          </a:solidFill>
          <a:latin typeface="+mn-lt"/>
        </a:defRPr>
      </a:lvl5pPr>
      <a:lvl6pPr marL="2514600" indent="-228600" algn="l" rtl="0" eaLnBrk="1" fontAlgn="base" hangingPunct="1">
        <a:spcBef>
          <a:spcPct val="20000"/>
        </a:spcBef>
        <a:spcAft>
          <a:spcPct val="0"/>
        </a:spcAft>
        <a:buSzPct val="200000"/>
        <a:defRPr sz="1600" b="1">
          <a:solidFill>
            <a:schemeClr val="tx1"/>
          </a:solidFill>
          <a:latin typeface="+mn-lt"/>
        </a:defRPr>
      </a:lvl6pPr>
      <a:lvl7pPr marL="2971800" indent="-228600" algn="l" rtl="0" eaLnBrk="1" fontAlgn="base" hangingPunct="1">
        <a:spcBef>
          <a:spcPct val="20000"/>
        </a:spcBef>
        <a:spcAft>
          <a:spcPct val="0"/>
        </a:spcAft>
        <a:buSzPct val="200000"/>
        <a:defRPr sz="1600" b="1">
          <a:solidFill>
            <a:schemeClr val="tx1"/>
          </a:solidFill>
          <a:latin typeface="+mn-lt"/>
        </a:defRPr>
      </a:lvl7pPr>
      <a:lvl8pPr marL="3429000" indent="-228600" algn="l" rtl="0" eaLnBrk="1" fontAlgn="base" hangingPunct="1">
        <a:spcBef>
          <a:spcPct val="20000"/>
        </a:spcBef>
        <a:spcAft>
          <a:spcPct val="0"/>
        </a:spcAft>
        <a:buSzPct val="200000"/>
        <a:defRPr sz="1600" b="1">
          <a:solidFill>
            <a:schemeClr val="tx1"/>
          </a:solidFill>
          <a:latin typeface="+mn-lt"/>
        </a:defRPr>
      </a:lvl8pPr>
      <a:lvl9pPr marL="3886200" indent="-228600" algn="l" rtl="0" eaLnBrk="1" fontAlgn="base" hangingPunct="1">
        <a:spcBef>
          <a:spcPct val="20000"/>
        </a:spcBef>
        <a:spcAft>
          <a:spcPct val="0"/>
        </a:spcAft>
        <a:buSzPct val="200000"/>
        <a:defRPr sz="16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219200" y="4572000"/>
            <a:ext cx="7010400" cy="1295400"/>
          </a:xfrm>
          <a:noFill/>
        </p:spPr>
        <p:txBody>
          <a:bodyPr/>
          <a:lstStyle/>
          <a:p>
            <a:r>
              <a:rPr lang="en-US" sz="6000" b="1" dirty="0" smtClean="0">
                <a:solidFill>
                  <a:schemeClr val="tx1"/>
                </a:solidFill>
                <a:latin typeface="+mn-lt"/>
              </a:rPr>
              <a:t>Fact and Opinion</a:t>
            </a:r>
            <a:endParaRPr lang="en-US" sz="6000" b="1" dirty="0">
              <a:solidFill>
                <a:schemeClr val="tx1"/>
              </a:solidFill>
              <a:latin typeface="+mn-lt"/>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066800"/>
            <a:ext cx="8382000" cy="457200"/>
          </a:xfrm>
        </p:spPr>
        <p:txBody>
          <a:bodyPr/>
          <a:lstStyle/>
          <a:p>
            <a:r>
              <a:rPr lang="en-US" sz="2800" b="1" dirty="0" smtClean="0"/>
              <a:t>How did the author use facts to support their opinion?</a:t>
            </a:r>
            <a:endParaRPr lang="en-US" sz="2800" b="1" dirty="0"/>
          </a:p>
        </p:txBody>
      </p:sp>
      <p:sp>
        <p:nvSpPr>
          <p:cNvPr id="3" name="Content Placeholder 2"/>
          <p:cNvSpPr>
            <a:spLocks noGrp="1"/>
          </p:cNvSpPr>
          <p:nvPr>
            <p:ph idx="1"/>
          </p:nvPr>
        </p:nvSpPr>
        <p:spPr>
          <a:xfrm>
            <a:off x="1066800" y="1981200"/>
            <a:ext cx="7162800" cy="3048000"/>
          </a:xfrm>
        </p:spPr>
        <p:txBody>
          <a:bodyPr/>
          <a:lstStyle/>
          <a:p>
            <a:pPr>
              <a:buFont typeface="Arial" pitchFamily="34" charset="0"/>
              <a:buChar char="•"/>
            </a:pPr>
            <a:r>
              <a:rPr lang="en-US" dirty="0" smtClean="0"/>
              <a:t>Describes the natural habitat – swamps, marshes, lakes.</a:t>
            </a:r>
          </a:p>
          <a:p>
            <a:pPr>
              <a:buFont typeface="Arial" pitchFamily="34" charset="0"/>
              <a:buChar char="•"/>
            </a:pPr>
            <a:r>
              <a:rPr lang="en-US" dirty="0" smtClean="0"/>
              <a:t>Lists some of the animals that live in the park – alligators, manatees, snakes, panthers, turtles, bald eagles.</a:t>
            </a:r>
          </a:p>
          <a:p>
            <a:pPr>
              <a:buFont typeface="Arial" pitchFamily="34" charset="0"/>
              <a:buChar char="•"/>
            </a:pPr>
            <a:r>
              <a:rPr lang="en-US" dirty="0" smtClean="0"/>
              <a:t>Lists some of the activities that visitors can experience at the park – hikes, canoe rides.</a:t>
            </a:r>
          </a:p>
          <a:p>
            <a:endParaRPr lang="en-US" dirty="0"/>
          </a:p>
        </p:txBody>
      </p:sp>
    </p:spTree>
  </p:cSld>
  <p:clrMapOvr>
    <a:masterClrMapping/>
  </p:clrMapOvr>
  <p:transition spd="med">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848600" cy="457200"/>
          </a:xfrm>
        </p:spPr>
        <p:txBody>
          <a:bodyPr/>
          <a:lstStyle/>
          <a:p>
            <a:r>
              <a:rPr lang="en-US" sz="3200" dirty="0" smtClean="0"/>
              <a:t>Use an Organizer to Prove the Author’s Opinion</a:t>
            </a:r>
            <a:endParaRPr lang="en-US" sz="3200" dirty="0"/>
          </a:p>
        </p:txBody>
      </p:sp>
      <p:graphicFrame>
        <p:nvGraphicFramePr>
          <p:cNvPr id="4" name="Table 3"/>
          <p:cNvGraphicFramePr>
            <a:graphicFrameLocks noGrp="1"/>
          </p:cNvGraphicFramePr>
          <p:nvPr/>
        </p:nvGraphicFramePr>
        <p:xfrm>
          <a:off x="457200" y="1905000"/>
          <a:ext cx="8229600" cy="4267200"/>
        </p:xfrm>
        <a:graphic>
          <a:graphicData uri="http://schemas.openxmlformats.org/drawingml/2006/table">
            <a:tbl>
              <a:tblPr firstRow="1" bandRow="1">
                <a:tableStyleId>{5C22544A-7EE6-4342-B048-85BDC9FD1C3A}</a:tableStyleId>
              </a:tblPr>
              <a:tblGrid>
                <a:gridCol w="2121031"/>
                <a:gridCol w="6108569"/>
              </a:tblGrid>
              <a:tr h="684859">
                <a:tc>
                  <a:txBody>
                    <a:bodyPr/>
                    <a:lstStyle/>
                    <a:p>
                      <a:r>
                        <a:rPr lang="en-US" sz="1800" dirty="0" smtClean="0">
                          <a:solidFill>
                            <a:schemeClr val="tx1"/>
                          </a:solidFill>
                        </a:rPr>
                        <a:t>Author’s Opinion</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smtClean="0">
                          <a:solidFill>
                            <a:schemeClr val="tx1"/>
                          </a:solidFill>
                        </a:rPr>
                        <a:t>The Everglade</a:t>
                      </a:r>
                      <a:r>
                        <a:rPr lang="en-US" sz="1800" baseline="0" dirty="0" smtClean="0">
                          <a:solidFill>
                            <a:schemeClr val="tx1"/>
                          </a:solidFill>
                        </a:rPr>
                        <a:t> National Park is amazing.</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7541">
                <a:tc>
                  <a:txBody>
                    <a:bodyPr/>
                    <a:lstStyle/>
                    <a:p>
                      <a:r>
                        <a:rPr lang="en-US" dirty="0" smtClean="0"/>
                        <a:t>Fact #1</a:t>
                      </a:r>
                      <a:r>
                        <a:rPr lang="en-US" baseline="0" dirty="0" smtClean="0"/>
                        <a:t> that proves opinion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It is a place</a:t>
                      </a:r>
                      <a:r>
                        <a:rPr lang="en-US" baseline="0" dirty="0" smtClean="0"/>
                        <a:t> filled with wetlands made of swamps, marshes, and lakes.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7541">
                <a:tc>
                  <a:txBody>
                    <a:bodyPr/>
                    <a:lstStyle/>
                    <a:p>
                      <a:r>
                        <a:rPr lang="en-US" dirty="0" smtClean="0"/>
                        <a:t>Fact #2 that proves opinion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The park contains animals such as alligators, manatees, snakes, panthers, turtles, and bald eagles.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7541">
                <a:tc>
                  <a:txBody>
                    <a:bodyPr/>
                    <a:lstStyle/>
                    <a:p>
                      <a:r>
                        <a:rPr lang="en-US" dirty="0" smtClean="0"/>
                        <a:t>Fact #3 that</a:t>
                      </a:r>
                      <a:r>
                        <a:rPr lang="en-US" baseline="0" dirty="0" smtClean="0"/>
                        <a:t> proves opinion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Tourists can participate in hikes</a:t>
                      </a:r>
                      <a:r>
                        <a:rPr lang="en-US" baseline="0" dirty="0" smtClean="0"/>
                        <a:t> and canoe rides.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69718">
                <a:tc>
                  <a:txBody>
                    <a:bodyPr/>
                    <a:lstStyle/>
                    <a:p>
                      <a:r>
                        <a:rPr lang="en-US" dirty="0" smtClean="0"/>
                        <a:t>Connection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The author</a:t>
                      </a:r>
                      <a:r>
                        <a:rPr lang="en-US" baseline="0" dirty="0" smtClean="0"/>
                        <a:t> enjoys going to the park to see and experience a new place and animals.  He uses words like rare, fun, and exciting between his facts about the park to show he thinks the place is incredible.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med">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457200"/>
          </a:xfrm>
        </p:spPr>
        <p:txBody>
          <a:bodyPr/>
          <a:lstStyle/>
          <a:p>
            <a:pPr algn="ctr"/>
            <a:r>
              <a:rPr lang="en-US" dirty="0" smtClean="0"/>
              <a:t>Identify the Author’s Opinion</a:t>
            </a:r>
            <a:endParaRPr lang="en-US" dirty="0"/>
          </a:p>
        </p:txBody>
      </p:sp>
      <p:sp>
        <p:nvSpPr>
          <p:cNvPr id="3" name="Content Placeholder 2"/>
          <p:cNvSpPr>
            <a:spLocks noGrp="1"/>
          </p:cNvSpPr>
          <p:nvPr>
            <p:ph idx="1"/>
          </p:nvPr>
        </p:nvSpPr>
        <p:spPr>
          <a:xfrm>
            <a:off x="381000" y="2133600"/>
            <a:ext cx="8382000" cy="3276600"/>
          </a:xfrm>
          <a:solidFill>
            <a:schemeClr val="bg1"/>
          </a:solidFill>
        </p:spPr>
        <p:txBody>
          <a:bodyPr/>
          <a:lstStyle/>
          <a:p>
            <a:pPr indent="0"/>
            <a:r>
              <a:rPr lang="en-US" sz="1800" dirty="0" smtClean="0"/>
              <a:t>       The most admired person in American history is Thomas Jefferson.  At the age of nine, Jefferson studied Latin, Greek, and French.  I think it is astonishing to learn three languages at the age of nine!  He entered college at the age of sixteen.  After graduating from college, Jefferson studied to become a lawyer.  He also became an architect, and he designed his own home, Monticello.  It is the most amazing home you will ever see.  Jefferson invented many things for his house that other houses of that time did not have.  For example, Monticello had a dumbwaiter, a small elevator to move food from one floor to another.  He also invented the swivel chair.  In my opinion, he is the smartest man who ever lived.</a:t>
            </a:r>
            <a:endParaRPr lang="en-US" sz="1800" dirty="0"/>
          </a:p>
        </p:txBody>
      </p:sp>
    </p:spTree>
  </p:cSld>
  <p:clrMapOvr>
    <a:masterClrMapping/>
  </p:clrMapOvr>
  <p:transition spd="med">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066800"/>
            <a:ext cx="8382000" cy="457200"/>
          </a:xfrm>
        </p:spPr>
        <p:txBody>
          <a:bodyPr/>
          <a:lstStyle/>
          <a:p>
            <a:r>
              <a:rPr lang="en-US" sz="2400" dirty="0" smtClean="0"/>
              <a:t>In Partners Draw an Organizer and Explain the Author’s Opinion</a:t>
            </a:r>
            <a:endParaRPr lang="en-US" sz="2400" dirty="0"/>
          </a:p>
        </p:txBody>
      </p:sp>
      <p:graphicFrame>
        <p:nvGraphicFramePr>
          <p:cNvPr id="4" name="Table 3"/>
          <p:cNvGraphicFramePr>
            <a:graphicFrameLocks noGrp="1"/>
          </p:cNvGraphicFramePr>
          <p:nvPr/>
        </p:nvGraphicFramePr>
        <p:xfrm>
          <a:off x="457200" y="1905000"/>
          <a:ext cx="8229600" cy="4267200"/>
        </p:xfrm>
        <a:graphic>
          <a:graphicData uri="http://schemas.openxmlformats.org/drawingml/2006/table">
            <a:tbl>
              <a:tblPr firstRow="1" bandRow="1">
                <a:tableStyleId>{5C22544A-7EE6-4342-B048-85BDC9FD1C3A}</a:tableStyleId>
              </a:tblPr>
              <a:tblGrid>
                <a:gridCol w="2121031"/>
                <a:gridCol w="6108569"/>
              </a:tblGrid>
              <a:tr h="684859">
                <a:tc>
                  <a:txBody>
                    <a:bodyPr/>
                    <a:lstStyle/>
                    <a:p>
                      <a:r>
                        <a:rPr lang="en-US" sz="1800" dirty="0" smtClean="0">
                          <a:solidFill>
                            <a:schemeClr val="tx1"/>
                          </a:solidFill>
                        </a:rPr>
                        <a:t>Author’s Opinion</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7541">
                <a:tc>
                  <a:txBody>
                    <a:bodyPr/>
                    <a:lstStyle/>
                    <a:p>
                      <a:r>
                        <a:rPr lang="en-US" dirty="0" smtClean="0"/>
                        <a:t>Fact #1</a:t>
                      </a:r>
                      <a:r>
                        <a:rPr lang="en-US" baseline="0" dirty="0" smtClean="0"/>
                        <a:t> that proves opinion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7541">
                <a:tc>
                  <a:txBody>
                    <a:bodyPr/>
                    <a:lstStyle/>
                    <a:p>
                      <a:r>
                        <a:rPr lang="en-US" dirty="0" smtClean="0"/>
                        <a:t>Fact #2 that proves opinion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7541">
                <a:tc>
                  <a:txBody>
                    <a:bodyPr/>
                    <a:lstStyle/>
                    <a:p>
                      <a:r>
                        <a:rPr lang="en-US" dirty="0" smtClean="0"/>
                        <a:t>Fact #3 that</a:t>
                      </a:r>
                      <a:r>
                        <a:rPr lang="en-US" baseline="0" dirty="0" smtClean="0"/>
                        <a:t> proves opinion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69718">
                <a:tc>
                  <a:txBody>
                    <a:bodyPr/>
                    <a:lstStyle/>
                    <a:p>
                      <a:r>
                        <a:rPr lang="en-US" dirty="0" smtClean="0"/>
                        <a:t>Connection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med">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457200"/>
          </a:xfrm>
        </p:spPr>
        <p:txBody>
          <a:bodyPr/>
          <a:lstStyle/>
          <a:p>
            <a:pPr algn="ctr"/>
            <a:r>
              <a:rPr lang="en-US" dirty="0" smtClean="0"/>
              <a:t>Check Your Answer</a:t>
            </a:r>
            <a:endParaRPr lang="en-US" dirty="0"/>
          </a:p>
        </p:txBody>
      </p:sp>
      <p:graphicFrame>
        <p:nvGraphicFramePr>
          <p:cNvPr id="4" name="Table 3"/>
          <p:cNvGraphicFramePr>
            <a:graphicFrameLocks noGrp="1"/>
          </p:cNvGraphicFramePr>
          <p:nvPr/>
        </p:nvGraphicFramePr>
        <p:xfrm>
          <a:off x="457200" y="1905000"/>
          <a:ext cx="8229600" cy="4267200"/>
        </p:xfrm>
        <a:graphic>
          <a:graphicData uri="http://schemas.openxmlformats.org/drawingml/2006/table">
            <a:tbl>
              <a:tblPr firstRow="1" bandRow="1">
                <a:tableStyleId>{5C22544A-7EE6-4342-B048-85BDC9FD1C3A}</a:tableStyleId>
              </a:tblPr>
              <a:tblGrid>
                <a:gridCol w="2121031"/>
                <a:gridCol w="6108569"/>
              </a:tblGrid>
              <a:tr h="684859">
                <a:tc>
                  <a:txBody>
                    <a:bodyPr/>
                    <a:lstStyle/>
                    <a:p>
                      <a:r>
                        <a:rPr lang="en-US" sz="1800" dirty="0" smtClean="0">
                          <a:solidFill>
                            <a:schemeClr val="tx1"/>
                          </a:solidFill>
                        </a:rPr>
                        <a:t>Author’s Opinion</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smtClean="0">
                          <a:solidFill>
                            <a:schemeClr val="tx1"/>
                          </a:solidFill>
                        </a:rPr>
                        <a:t>Thomas Jefferson</a:t>
                      </a:r>
                      <a:r>
                        <a:rPr lang="en-US" sz="1800" baseline="0" dirty="0" smtClean="0">
                          <a:solidFill>
                            <a:schemeClr val="tx1"/>
                          </a:solidFill>
                        </a:rPr>
                        <a:t> is the most admirable person in American history and is the smartest man born.</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7541">
                <a:tc>
                  <a:txBody>
                    <a:bodyPr/>
                    <a:lstStyle/>
                    <a:p>
                      <a:r>
                        <a:rPr lang="en-US" dirty="0" smtClean="0"/>
                        <a:t>Fact #1</a:t>
                      </a:r>
                      <a:r>
                        <a:rPr lang="en-US" baseline="0" dirty="0" smtClean="0"/>
                        <a:t> that proves opinion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Jefferson learned Latin,</a:t>
                      </a:r>
                      <a:r>
                        <a:rPr lang="en-US" baseline="0" dirty="0" smtClean="0"/>
                        <a:t> Greek, and French by age nine and started college at age sixteen.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7541">
                <a:tc>
                  <a:txBody>
                    <a:bodyPr/>
                    <a:lstStyle/>
                    <a:p>
                      <a:r>
                        <a:rPr lang="en-US" dirty="0" smtClean="0"/>
                        <a:t>Fact #2 that proves opinion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He was a lawyer,</a:t>
                      </a:r>
                      <a:r>
                        <a:rPr lang="en-US" baseline="0" dirty="0" smtClean="0"/>
                        <a:t> architect, and inventor.</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7541">
                <a:tc>
                  <a:txBody>
                    <a:bodyPr/>
                    <a:lstStyle/>
                    <a:p>
                      <a:r>
                        <a:rPr lang="en-US" dirty="0" smtClean="0"/>
                        <a:t>Fact #3 that</a:t>
                      </a:r>
                      <a:r>
                        <a:rPr lang="en-US" baseline="0" dirty="0" smtClean="0"/>
                        <a:t> proves opinion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He designed his house, Monticello, and invented the dumbwaiter and swivel chair.</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69718">
                <a:tc>
                  <a:txBody>
                    <a:bodyPr/>
                    <a:lstStyle/>
                    <a:p>
                      <a:r>
                        <a:rPr lang="en-US" dirty="0" smtClean="0"/>
                        <a:t>Connection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The author is impressed with Jefferson’s intelligence and his</a:t>
                      </a:r>
                      <a:r>
                        <a:rPr lang="en-US" baseline="0" dirty="0" smtClean="0"/>
                        <a:t> accomplishments.  He uses words like astonishing and amazing to show that he feels Jefferson should be respected for what he has achieved.</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med">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143000"/>
            <a:ext cx="6096000" cy="457200"/>
          </a:xfrm>
        </p:spPr>
        <p:txBody>
          <a:bodyPr/>
          <a:lstStyle/>
          <a:p>
            <a:pPr algn="ctr"/>
            <a:r>
              <a:rPr lang="en-US" dirty="0" smtClean="0"/>
              <a:t>Practice Skills</a:t>
            </a:r>
            <a:endParaRPr lang="en-US" dirty="0"/>
          </a:p>
        </p:txBody>
      </p:sp>
      <p:sp>
        <p:nvSpPr>
          <p:cNvPr id="3" name="Content Placeholder 2"/>
          <p:cNvSpPr>
            <a:spLocks noGrp="1"/>
          </p:cNvSpPr>
          <p:nvPr>
            <p:ph idx="1"/>
          </p:nvPr>
        </p:nvSpPr>
        <p:spPr>
          <a:xfrm>
            <a:off x="914400" y="1981200"/>
            <a:ext cx="7315200" cy="2971800"/>
          </a:xfrm>
        </p:spPr>
        <p:txBody>
          <a:bodyPr/>
          <a:lstStyle/>
          <a:p>
            <a:pPr indent="0"/>
            <a:r>
              <a:rPr lang="en-US" dirty="0" smtClean="0"/>
              <a:t>We will read 3 articles today. Complete the following activities:</a:t>
            </a:r>
          </a:p>
          <a:p>
            <a:pPr indent="0"/>
            <a:endParaRPr lang="en-US" dirty="0" smtClean="0"/>
          </a:p>
          <a:p>
            <a:pPr indent="-347472">
              <a:buFont typeface="Arial" pitchFamily="34" charset="0"/>
              <a:buChar char="•"/>
            </a:pPr>
            <a:r>
              <a:rPr lang="en-US" dirty="0" smtClean="0"/>
              <a:t>Draw an organizer and identify the author’s opinion about the topic of each article.</a:t>
            </a:r>
          </a:p>
          <a:p>
            <a:pPr indent="-347472">
              <a:buFont typeface="Arial" pitchFamily="34" charset="0"/>
              <a:buChar char="•"/>
            </a:pPr>
            <a:r>
              <a:rPr lang="en-US" dirty="0" smtClean="0"/>
              <a:t>Complete the first two articles in partners.</a:t>
            </a:r>
          </a:p>
          <a:p>
            <a:pPr indent="-347472">
              <a:buFont typeface="Arial" pitchFamily="34" charset="0"/>
              <a:buChar char="•"/>
            </a:pPr>
            <a:r>
              <a:rPr lang="en-US" dirty="0" smtClean="0"/>
              <a:t>Complete the last article on your own.</a:t>
            </a:r>
            <a:endParaRPr lang="en-US" dirty="0"/>
          </a:p>
        </p:txBody>
      </p:sp>
    </p:spTree>
  </p:cSld>
  <p:clrMapOvr>
    <a:masterClrMapping/>
  </p:clrMapOvr>
  <p:transition spd="med">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Rectangle 4"/>
          <p:cNvSpPr>
            <a:spLocks noGrp="1" noChangeArrowheads="1"/>
          </p:cNvSpPr>
          <p:nvPr>
            <p:ph type="title"/>
          </p:nvPr>
        </p:nvSpPr>
        <p:spPr>
          <a:xfrm>
            <a:off x="990600" y="1066800"/>
            <a:ext cx="7315200" cy="838200"/>
          </a:xfrm>
          <a:noFill/>
          <a:ln/>
        </p:spPr>
        <p:txBody>
          <a:bodyPr/>
          <a:lstStyle/>
          <a:p>
            <a:pPr algn="ctr"/>
            <a:r>
              <a:rPr lang="en-US" b="1" dirty="0" smtClean="0"/>
              <a:t>What are facts?</a:t>
            </a:r>
            <a:endParaRPr lang="en-US" b="1" dirty="0"/>
          </a:p>
        </p:txBody>
      </p:sp>
      <p:sp>
        <p:nvSpPr>
          <p:cNvPr id="70661" name="Rectangle 5"/>
          <p:cNvSpPr>
            <a:spLocks noGrp="1" noChangeArrowheads="1"/>
          </p:cNvSpPr>
          <p:nvPr>
            <p:ph type="body" sz="half" idx="1"/>
          </p:nvPr>
        </p:nvSpPr>
        <p:spPr>
          <a:xfrm>
            <a:off x="914400" y="1981200"/>
            <a:ext cx="7162800" cy="3048000"/>
          </a:xfrm>
          <a:noFill/>
          <a:ln/>
        </p:spPr>
        <p:txBody>
          <a:bodyPr/>
          <a:lstStyle/>
          <a:p>
            <a:pPr marL="0" indent="0"/>
            <a:r>
              <a:rPr lang="en-US" dirty="0" smtClean="0"/>
              <a:t>A statement is a fact if you can answer yes to these two questions:</a:t>
            </a:r>
          </a:p>
          <a:p>
            <a:pPr marL="0" indent="0"/>
            <a:endParaRPr lang="en-US" dirty="0" smtClean="0"/>
          </a:p>
          <a:p>
            <a:pPr marL="0" indent="0"/>
            <a:r>
              <a:rPr lang="en-US" dirty="0" smtClean="0"/>
              <a:t>“Is it true?”</a:t>
            </a:r>
          </a:p>
          <a:p>
            <a:pPr marL="0" indent="0"/>
            <a:endParaRPr lang="en-US" dirty="0" smtClean="0"/>
          </a:p>
          <a:p>
            <a:pPr marL="0" indent="0"/>
            <a:r>
              <a:rPr lang="en-US" dirty="0" smtClean="0"/>
              <a:t>“Can it be proved?”</a:t>
            </a: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382000" cy="838200"/>
          </a:xfrm>
        </p:spPr>
        <p:txBody>
          <a:bodyPr/>
          <a:lstStyle/>
          <a:p>
            <a:pPr algn="ctr"/>
            <a:r>
              <a:rPr lang="en-US" b="1" dirty="0" smtClean="0"/>
              <a:t>What is an opinion? </a:t>
            </a:r>
            <a:endParaRPr lang="en-US" b="1" dirty="0"/>
          </a:p>
        </p:txBody>
      </p:sp>
      <p:sp>
        <p:nvSpPr>
          <p:cNvPr id="3" name="Content Placeholder 2"/>
          <p:cNvSpPr>
            <a:spLocks noGrp="1"/>
          </p:cNvSpPr>
          <p:nvPr>
            <p:ph idx="1"/>
          </p:nvPr>
        </p:nvSpPr>
        <p:spPr>
          <a:xfrm>
            <a:off x="685800" y="1828800"/>
            <a:ext cx="7620000" cy="3429000"/>
          </a:xfrm>
        </p:spPr>
        <p:txBody>
          <a:bodyPr/>
          <a:lstStyle/>
          <a:p>
            <a:pPr indent="0"/>
            <a:r>
              <a:rPr lang="en-US" dirty="0" smtClean="0"/>
              <a:t>An opinion statement can be well thought out but can’t be proved true or false – it is always open to debate.</a:t>
            </a:r>
          </a:p>
          <a:p>
            <a:pPr indent="0"/>
            <a:endParaRPr lang="en-US" dirty="0"/>
          </a:p>
          <a:p>
            <a:pPr indent="0"/>
            <a:r>
              <a:rPr lang="en-US" dirty="0" smtClean="0"/>
              <a:t>Ask yourself:</a:t>
            </a:r>
          </a:p>
          <a:p>
            <a:pPr indent="0"/>
            <a:r>
              <a:rPr lang="en-US" dirty="0" smtClean="0"/>
              <a:t>“Does this statement tell a thought or feeling?”</a:t>
            </a:r>
          </a:p>
          <a:p>
            <a:pPr indent="0"/>
            <a:r>
              <a:rPr lang="en-US" dirty="0" smtClean="0"/>
              <a:t>“Would the statement be true all the time?”</a:t>
            </a:r>
            <a:endParaRPr lang="en-US" dirty="0"/>
          </a:p>
        </p:txBody>
      </p:sp>
      <p:sp>
        <p:nvSpPr>
          <p:cNvPr id="4" name="TextBox 3"/>
          <p:cNvSpPr txBox="1"/>
          <p:nvPr/>
        </p:nvSpPr>
        <p:spPr>
          <a:xfrm>
            <a:off x="1143000" y="5410200"/>
            <a:ext cx="6553200" cy="381000"/>
          </a:xfrm>
          <a:prstGeom prst="rect">
            <a:avLst/>
          </a:prstGeom>
          <a:noFill/>
        </p:spPr>
        <p:txBody>
          <a:bodyPr wrap="square" rtlCol="0">
            <a:spAutoFit/>
          </a:bodyPr>
          <a:lstStyle/>
          <a:p>
            <a:pPr algn="ctr"/>
            <a:r>
              <a:rPr lang="en-US" b="1" dirty="0" smtClean="0">
                <a:latin typeface="+mj-lt"/>
              </a:rPr>
              <a:t>Look for signal words.</a:t>
            </a:r>
            <a:endParaRPr lang="en-US" b="1" dirty="0">
              <a:latin typeface="+mj-lt"/>
            </a:endParaRPr>
          </a:p>
        </p:txBody>
      </p:sp>
    </p:spTree>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382000" cy="457200"/>
          </a:xfrm>
        </p:spPr>
        <p:txBody>
          <a:bodyPr/>
          <a:lstStyle/>
          <a:p>
            <a:pPr algn="ctr"/>
            <a:r>
              <a:rPr lang="en-US" b="1" dirty="0" smtClean="0"/>
              <a:t>Opinion Signal Words</a:t>
            </a:r>
            <a:endParaRPr lang="en-US" b="1" dirty="0"/>
          </a:p>
        </p:txBody>
      </p:sp>
      <p:sp>
        <p:nvSpPr>
          <p:cNvPr id="3" name="Content Placeholder 2"/>
          <p:cNvSpPr>
            <a:spLocks noGrp="1"/>
          </p:cNvSpPr>
          <p:nvPr>
            <p:ph idx="1"/>
          </p:nvPr>
        </p:nvSpPr>
        <p:spPr>
          <a:xfrm>
            <a:off x="990600" y="1981200"/>
            <a:ext cx="7162800" cy="2971800"/>
          </a:xfrm>
        </p:spPr>
        <p:txBody>
          <a:bodyPr/>
          <a:lstStyle/>
          <a:p>
            <a:r>
              <a:rPr lang="en-US" sz="3200" dirty="0" smtClean="0"/>
              <a:t>think		</a:t>
            </a:r>
            <a:r>
              <a:rPr lang="en-US" sz="3200" dirty="0" smtClean="0"/>
              <a:t>usually		best</a:t>
            </a:r>
          </a:p>
          <a:p>
            <a:r>
              <a:rPr lang="en-US" sz="3200" dirty="0" smtClean="0"/>
              <a:t>perhaps</a:t>
            </a:r>
            <a:r>
              <a:rPr lang="en-US" sz="3200" dirty="0" smtClean="0"/>
              <a:t>	</a:t>
            </a:r>
            <a:r>
              <a:rPr lang="en-US" sz="3200" dirty="0" smtClean="0"/>
              <a:t>	most		worst</a:t>
            </a:r>
            <a:endParaRPr lang="en-US" sz="3200" dirty="0" smtClean="0"/>
          </a:p>
          <a:p>
            <a:r>
              <a:rPr lang="en-US" sz="3200" dirty="0" smtClean="0"/>
              <a:t>believe		usually		</a:t>
            </a:r>
            <a:r>
              <a:rPr lang="en-US" sz="3200" dirty="0" smtClean="0"/>
              <a:t>most</a:t>
            </a:r>
            <a:endParaRPr lang="en-US" sz="3200" dirty="0" smtClean="0"/>
          </a:p>
          <a:p>
            <a:r>
              <a:rPr lang="en-US" sz="3200" dirty="0" smtClean="0"/>
              <a:t>suggest		</a:t>
            </a:r>
            <a:r>
              <a:rPr lang="en-US" sz="3200" dirty="0" smtClean="0"/>
              <a:t>good		bad</a:t>
            </a:r>
            <a:endParaRPr lang="en-US" sz="3200" dirty="0" smtClean="0"/>
          </a:p>
          <a:p>
            <a:r>
              <a:rPr lang="en-US" sz="3200" dirty="0" smtClean="0"/>
              <a:t>probably 	</a:t>
            </a:r>
            <a:r>
              <a:rPr lang="en-US" sz="3200" dirty="0" smtClean="0"/>
              <a:t>beautiful</a:t>
            </a:r>
            <a:endParaRPr lang="en-US" sz="3200" dirty="0" smtClean="0"/>
          </a:p>
        </p:txBody>
      </p:sp>
      <p:sp>
        <p:nvSpPr>
          <p:cNvPr id="4" name="TextBox 3"/>
          <p:cNvSpPr txBox="1"/>
          <p:nvPr/>
        </p:nvSpPr>
        <p:spPr>
          <a:xfrm>
            <a:off x="1143000" y="5486400"/>
            <a:ext cx="6934200" cy="338554"/>
          </a:xfrm>
          <a:prstGeom prst="rect">
            <a:avLst/>
          </a:prstGeom>
          <a:noFill/>
        </p:spPr>
        <p:txBody>
          <a:bodyPr wrap="square" rtlCol="0">
            <a:spAutoFit/>
          </a:bodyPr>
          <a:lstStyle/>
          <a:p>
            <a:r>
              <a:rPr lang="en-US" sz="1600" dirty="0" smtClean="0">
                <a:latin typeface="+mj-lt"/>
              </a:rPr>
              <a:t>Also look for adjectives that express judgment:  brave, funny, strong, kind, etc.</a:t>
            </a:r>
            <a:endParaRPr lang="en-US" sz="1600" dirty="0">
              <a:latin typeface="+mj-lt"/>
            </a:endParaRPr>
          </a:p>
        </p:txBody>
      </p:sp>
    </p:spTree>
  </p:cSld>
  <p:clrMapOvr>
    <a:masterClrMapping/>
  </p:clrMapOvr>
  <p:transition spd="med">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457200"/>
          </a:xfrm>
        </p:spPr>
        <p:txBody>
          <a:bodyPr/>
          <a:lstStyle/>
          <a:p>
            <a:pPr algn="ctr"/>
            <a:r>
              <a:rPr lang="en-US" b="1" dirty="0" smtClean="0"/>
              <a:t>Opinion Caution</a:t>
            </a:r>
            <a:endParaRPr lang="en-US" b="1" dirty="0"/>
          </a:p>
        </p:txBody>
      </p:sp>
      <p:sp>
        <p:nvSpPr>
          <p:cNvPr id="3" name="Content Placeholder 2"/>
          <p:cNvSpPr>
            <a:spLocks noGrp="1"/>
          </p:cNvSpPr>
          <p:nvPr>
            <p:ph idx="1"/>
          </p:nvPr>
        </p:nvSpPr>
        <p:spPr>
          <a:xfrm>
            <a:off x="914400" y="1981200"/>
            <a:ext cx="7315200" cy="3048000"/>
          </a:xfrm>
        </p:spPr>
        <p:txBody>
          <a:bodyPr/>
          <a:lstStyle/>
          <a:p>
            <a:pPr indent="0"/>
            <a:r>
              <a:rPr lang="en-US" dirty="0" smtClean="0"/>
              <a:t>Agreeing with a statement doesn’t make it true.  For example:</a:t>
            </a:r>
          </a:p>
          <a:p>
            <a:pPr indent="0"/>
            <a:endParaRPr lang="en-US" dirty="0"/>
          </a:p>
          <a:p>
            <a:pPr indent="0"/>
            <a:r>
              <a:rPr lang="en-US" dirty="0" smtClean="0"/>
              <a:t>Dairy Queen ice cream tastes better than ice cream you buy from the grocery store.</a:t>
            </a:r>
          </a:p>
          <a:p>
            <a:pPr indent="0"/>
            <a:endParaRPr lang="en-US" dirty="0"/>
          </a:p>
          <a:p>
            <a:pPr indent="0"/>
            <a:r>
              <a:rPr lang="en-US" dirty="0" smtClean="0"/>
              <a:t>Why is this statement an opinion?</a:t>
            </a:r>
          </a:p>
          <a:p>
            <a:endParaRPr lang="en-US" dirty="0"/>
          </a:p>
          <a:p>
            <a:endParaRPr lang="en-US" dirty="0" smtClean="0"/>
          </a:p>
          <a:p>
            <a:endParaRPr lang="en-US" dirty="0"/>
          </a:p>
          <a:p>
            <a:endParaRPr lang="en-US" dirty="0" smtClean="0"/>
          </a:p>
          <a:p>
            <a:endParaRPr lang="en-US" dirty="0"/>
          </a:p>
        </p:txBody>
      </p:sp>
      <p:sp>
        <p:nvSpPr>
          <p:cNvPr id="4" name="TextBox 3"/>
          <p:cNvSpPr txBox="1"/>
          <p:nvPr/>
        </p:nvSpPr>
        <p:spPr>
          <a:xfrm>
            <a:off x="1066800" y="5486400"/>
            <a:ext cx="7162800" cy="369332"/>
          </a:xfrm>
          <a:prstGeom prst="rect">
            <a:avLst/>
          </a:prstGeom>
          <a:noFill/>
        </p:spPr>
        <p:txBody>
          <a:bodyPr wrap="square" rtlCol="0">
            <a:spAutoFit/>
          </a:bodyPr>
          <a:lstStyle/>
          <a:p>
            <a:r>
              <a:rPr lang="en-US" b="1" dirty="0" smtClean="0">
                <a:latin typeface="+mn-lt"/>
              </a:rPr>
              <a:t>This is a personal judgment:  someone else may not agree.</a:t>
            </a:r>
            <a:endParaRPr lang="en-US" b="1" dirty="0">
              <a:latin typeface="+mn-lt"/>
            </a:endParaRPr>
          </a:p>
        </p:txBody>
      </p:sp>
      <p:sp>
        <p:nvSpPr>
          <p:cNvPr id="5" name="TextBox 4"/>
          <p:cNvSpPr txBox="1"/>
          <p:nvPr/>
        </p:nvSpPr>
        <p:spPr>
          <a:xfrm>
            <a:off x="4419600" y="228600"/>
            <a:ext cx="4267200" cy="369332"/>
          </a:xfrm>
          <a:prstGeom prst="rect">
            <a:avLst/>
          </a:prstGeom>
          <a:noFill/>
        </p:spPr>
        <p:txBody>
          <a:bodyPr wrap="square" rtlCol="0">
            <a:spAutoFit/>
          </a:bodyPr>
          <a:lstStyle/>
          <a:p>
            <a:r>
              <a:rPr lang="en-US" b="1" dirty="0" smtClean="0">
                <a:latin typeface="+mn-lt"/>
              </a:rPr>
              <a:t>Did you notice the signal word?</a:t>
            </a:r>
            <a:endParaRPr lang="en-US" b="1" dirty="0">
              <a:latin typeface="+mn-lt"/>
            </a:endParaRPr>
          </a:p>
        </p:txBody>
      </p:sp>
      <p:sp>
        <p:nvSpPr>
          <p:cNvPr id="6" name="Rounded Rectangle 5"/>
          <p:cNvSpPr/>
          <p:nvPr/>
        </p:nvSpPr>
        <p:spPr>
          <a:xfrm>
            <a:off x="5867400" y="3276600"/>
            <a:ext cx="990600" cy="381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5" grpId="0" build="allAtOnce"/>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382000" cy="457200"/>
          </a:xfrm>
        </p:spPr>
        <p:txBody>
          <a:bodyPr/>
          <a:lstStyle/>
          <a:p>
            <a:pPr algn="ctr"/>
            <a:r>
              <a:rPr lang="en-US" b="1" dirty="0" smtClean="0"/>
              <a:t>Identify the Fact or Opinion</a:t>
            </a:r>
            <a:endParaRPr lang="en-US" b="1" dirty="0"/>
          </a:p>
        </p:txBody>
      </p:sp>
      <p:graphicFrame>
        <p:nvGraphicFramePr>
          <p:cNvPr id="4" name="Table 3"/>
          <p:cNvGraphicFramePr>
            <a:graphicFrameLocks noGrp="1"/>
          </p:cNvGraphicFramePr>
          <p:nvPr/>
        </p:nvGraphicFramePr>
        <p:xfrm>
          <a:off x="761999" y="1905000"/>
          <a:ext cx="7696201" cy="3108960"/>
        </p:xfrm>
        <a:graphic>
          <a:graphicData uri="http://schemas.openxmlformats.org/drawingml/2006/table">
            <a:tbl>
              <a:tblPr firstRow="1" bandRow="1">
                <a:tableStyleId>{5C22544A-7EE6-4342-B048-85BDC9FD1C3A}</a:tableStyleId>
              </a:tblPr>
              <a:tblGrid>
                <a:gridCol w="1190626"/>
                <a:gridCol w="5080000"/>
                <a:gridCol w="1425575"/>
              </a:tblGrid>
              <a:tr h="594360">
                <a:tc>
                  <a:txBody>
                    <a:bodyPr/>
                    <a:lstStyle/>
                    <a:p>
                      <a:pPr algn="ctr"/>
                      <a:r>
                        <a:rPr lang="en-US" dirty="0" smtClean="0">
                          <a:solidFill>
                            <a:schemeClr val="tx1"/>
                          </a:solidFill>
                        </a:rPr>
                        <a:t>FACT</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solidFill>
                            <a:schemeClr val="tx1"/>
                          </a:solidFill>
                        </a:rPr>
                        <a:t>OPINION</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4360">
                <a:tc>
                  <a:txBody>
                    <a:bodyPr/>
                    <a:lstStyle/>
                    <a:p>
                      <a:endParaRPr lang="en-US">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b="1" dirty="0" smtClean="0">
                          <a:solidFill>
                            <a:schemeClr val="tx1"/>
                          </a:solidFill>
                        </a:rPr>
                        <a:t>Maryland</a:t>
                      </a:r>
                      <a:r>
                        <a:rPr lang="en-US" b="1" baseline="0" dirty="0" smtClean="0">
                          <a:solidFill>
                            <a:schemeClr val="tx1"/>
                          </a:solidFill>
                        </a:rPr>
                        <a:t> is located in the United States.</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4360">
                <a:tc>
                  <a:txBody>
                    <a:bodyPr/>
                    <a:lstStyle/>
                    <a:p>
                      <a:endParaRPr lang="en-US">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b="1" dirty="0" smtClean="0">
                          <a:solidFill>
                            <a:schemeClr val="tx1"/>
                          </a:solidFill>
                        </a:rPr>
                        <a:t>Reading is the</a:t>
                      </a:r>
                      <a:r>
                        <a:rPr lang="en-US" b="1" baseline="0" dirty="0" smtClean="0">
                          <a:solidFill>
                            <a:schemeClr val="tx1"/>
                          </a:solidFill>
                        </a:rPr>
                        <a:t> most interesting subject in school.</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4360">
                <a:tc>
                  <a:txBody>
                    <a:bodyPr/>
                    <a:lstStyle/>
                    <a:p>
                      <a:endParaRPr lang="en-US">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b="1" dirty="0" smtClean="0">
                          <a:solidFill>
                            <a:schemeClr val="tx1"/>
                          </a:solidFill>
                        </a:rPr>
                        <a:t>The character</a:t>
                      </a:r>
                      <a:r>
                        <a:rPr lang="en-US" b="1" baseline="0" dirty="0" smtClean="0">
                          <a:solidFill>
                            <a:schemeClr val="tx1"/>
                          </a:solidFill>
                        </a:rPr>
                        <a:t> of Cinderella should marry the prince.</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4360">
                <a:tc>
                  <a:txBody>
                    <a:bodyPr/>
                    <a:lstStyle/>
                    <a:p>
                      <a:endParaRPr lang="en-US">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b="1" dirty="0" smtClean="0">
                          <a:solidFill>
                            <a:schemeClr val="tx1"/>
                          </a:solidFill>
                        </a:rPr>
                        <a:t>Bats use echolocation when</a:t>
                      </a:r>
                      <a:r>
                        <a:rPr lang="en-US" b="1" baseline="0" dirty="0" smtClean="0">
                          <a:solidFill>
                            <a:schemeClr val="tx1"/>
                          </a:solidFill>
                        </a:rPr>
                        <a:t> they fly to “see” where they are going.</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Rectangle 4"/>
          <p:cNvSpPr/>
          <p:nvPr/>
        </p:nvSpPr>
        <p:spPr>
          <a:xfrm>
            <a:off x="1066800" y="2590800"/>
            <a:ext cx="511679" cy="923330"/>
          </a:xfrm>
          <a:prstGeom prst="rect">
            <a:avLst/>
          </a:prstGeom>
          <a:noFill/>
        </p:spPr>
        <p:txBody>
          <a:bodyPr wrap="squar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X</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Rectangle 5"/>
          <p:cNvSpPr/>
          <p:nvPr/>
        </p:nvSpPr>
        <p:spPr>
          <a:xfrm>
            <a:off x="7467600" y="3124200"/>
            <a:ext cx="511679"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X</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Rectangle 6"/>
          <p:cNvSpPr/>
          <p:nvPr/>
        </p:nvSpPr>
        <p:spPr>
          <a:xfrm>
            <a:off x="7467600" y="3810000"/>
            <a:ext cx="511679"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X</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Rectangle 7"/>
          <p:cNvSpPr/>
          <p:nvPr/>
        </p:nvSpPr>
        <p:spPr>
          <a:xfrm>
            <a:off x="1066800" y="4419600"/>
            <a:ext cx="511679"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X</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20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2000"/>
                                        <p:tgtEl>
                                          <p:spTgt spid="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fade">
                                      <p:cBhvr>
                                        <p:cTn id="22"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P spid="7" grpId="0" build="p"/>
      <p:bldP spid="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7315200" cy="457200"/>
          </a:xfrm>
        </p:spPr>
        <p:txBody>
          <a:bodyPr/>
          <a:lstStyle/>
          <a:p>
            <a:r>
              <a:rPr lang="en-US" b="1" dirty="0" smtClean="0"/>
              <a:t>Authors Use Facts to Support Opinions</a:t>
            </a:r>
            <a:endParaRPr lang="en-US" b="1" dirty="0"/>
          </a:p>
        </p:txBody>
      </p:sp>
      <p:sp>
        <p:nvSpPr>
          <p:cNvPr id="3" name="Content Placeholder 2"/>
          <p:cNvSpPr>
            <a:spLocks noGrp="1"/>
          </p:cNvSpPr>
          <p:nvPr>
            <p:ph idx="1"/>
          </p:nvPr>
        </p:nvSpPr>
        <p:spPr>
          <a:xfrm>
            <a:off x="990600" y="2057400"/>
            <a:ext cx="7239000" cy="3048000"/>
          </a:xfrm>
        </p:spPr>
        <p:txBody>
          <a:bodyPr/>
          <a:lstStyle/>
          <a:p>
            <a:pPr>
              <a:buFont typeface="Arial" pitchFamily="34" charset="0"/>
              <a:buChar char="•"/>
            </a:pPr>
            <a:r>
              <a:rPr lang="en-US" dirty="0" smtClean="0"/>
              <a:t>Ads promise that you’ll be happier if you buy certain clothes or toys.</a:t>
            </a:r>
          </a:p>
          <a:p>
            <a:pPr>
              <a:buFont typeface="Arial" pitchFamily="34" charset="0"/>
              <a:buChar char="•"/>
            </a:pPr>
            <a:r>
              <a:rPr lang="en-US" dirty="0" smtClean="0"/>
              <a:t>Articles try to talk you into believing an idea.</a:t>
            </a:r>
          </a:p>
          <a:p>
            <a:pPr>
              <a:buFont typeface="Arial" pitchFamily="34" charset="0"/>
              <a:buChar char="•"/>
            </a:pPr>
            <a:r>
              <a:rPr lang="en-US" dirty="0" smtClean="0"/>
              <a:t>Speeches and try to persuade you to change your mind to do something.</a:t>
            </a:r>
          </a:p>
          <a:p>
            <a:pPr>
              <a:buFont typeface="Arial" pitchFamily="34" charset="0"/>
              <a:buChar char="•"/>
            </a:pPr>
            <a:r>
              <a:rPr lang="en-US" dirty="0" smtClean="0"/>
              <a:t>These are examples of persuasive writing.</a:t>
            </a:r>
            <a:endParaRPr lang="en-US" dirty="0"/>
          </a:p>
        </p:txBody>
      </p:sp>
      <p:sp>
        <p:nvSpPr>
          <p:cNvPr id="5" name="TextBox 4"/>
          <p:cNvSpPr txBox="1"/>
          <p:nvPr/>
        </p:nvSpPr>
        <p:spPr>
          <a:xfrm>
            <a:off x="990600" y="5334000"/>
            <a:ext cx="7467600" cy="646331"/>
          </a:xfrm>
          <a:prstGeom prst="rect">
            <a:avLst/>
          </a:prstGeom>
          <a:noFill/>
        </p:spPr>
        <p:txBody>
          <a:bodyPr wrap="square" rtlCol="0">
            <a:spAutoFit/>
          </a:bodyPr>
          <a:lstStyle/>
          <a:p>
            <a:r>
              <a:rPr lang="en-US" b="1" dirty="0" smtClean="0">
                <a:latin typeface="+mn-lt"/>
              </a:rPr>
              <a:t>In persuasive writing the writer’s goal is to explain why a reader should think, act, or feel the same way he or she does.</a:t>
            </a:r>
            <a:endParaRPr lang="en-US" b="1" dirty="0">
              <a:latin typeface="+mn-lt"/>
            </a:endParaRPr>
          </a:p>
        </p:txBody>
      </p:sp>
    </p:spTree>
  </p:cSld>
  <p:clrMapOvr>
    <a:masterClrMapping/>
  </p:clrMapOvr>
  <p:transition spd="med">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382000" cy="457200"/>
          </a:xfrm>
        </p:spPr>
        <p:txBody>
          <a:bodyPr/>
          <a:lstStyle/>
          <a:p>
            <a:pPr algn="ctr"/>
            <a:r>
              <a:rPr lang="en-US" b="1" dirty="0" smtClean="0"/>
              <a:t>Identify the Fact/Opinions in an Article</a:t>
            </a:r>
            <a:endParaRPr lang="en-US" b="1" dirty="0"/>
          </a:p>
        </p:txBody>
      </p:sp>
      <p:sp>
        <p:nvSpPr>
          <p:cNvPr id="5" name="TextBox 4"/>
          <p:cNvSpPr txBox="1"/>
          <p:nvPr/>
        </p:nvSpPr>
        <p:spPr>
          <a:xfrm>
            <a:off x="685800" y="2057400"/>
            <a:ext cx="7848600" cy="3970318"/>
          </a:xfrm>
          <a:prstGeom prst="rect">
            <a:avLst/>
          </a:prstGeom>
          <a:solidFill>
            <a:schemeClr val="bg1"/>
          </a:solidFill>
        </p:spPr>
        <p:txBody>
          <a:bodyPr wrap="square" rtlCol="0">
            <a:spAutoFit/>
          </a:bodyPr>
          <a:lstStyle/>
          <a:p>
            <a:r>
              <a:rPr lang="en-US" b="1" dirty="0" smtClean="0">
                <a:latin typeface="+mn-lt"/>
              </a:rPr>
              <a:t>       Everglades National Park is an amazing place.  Located near the southern tip of Florida, it is a wilderness wetlands of swamps, marshes, and lakes.  The park is the home of animals, including many rare ones such as the Florida panther.  The most exiting ways to see the park are on foot or by canoe.  At times, park rangers lead group hikes right into the water itself.  Hikers carry poles to help them keep their balance in the water.  Although alligators live in the park, they tend to avoid humans and don’t bother hikers.  Hiking at night is especially fun to do.  That is when many animals come out to feed.  Canoe rides are rewarding too.  Canoes allow visitors to see the park and some of its inhabitants up close in their natural habitat.  Alligators, turtles, bald eagles, manatees, and snakes are just a few of the creatures at home in Everglades National Park.</a:t>
            </a:r>
            <a:endParaRPr lang="en-US" b="1" dirty="0">
              <a:latin typeface="+mn-lt"/>
            </a:endParaRPr>
          </a:p>
        </p:txBody>
      </p:sp>
    </p:spTree>
  </p:cSld>
  <p:clrMapOvr>
    <a:masterClrMapping/>
  </p:clrMapOvr>
  <p:transition spd="med">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457200"/>
          </a:xfrm>
        </p:spPr>
        <p:txBody>
          <a:bodyPr/>
          <a:lstStyle/>
          <a:p>
            <a:r>
              <a:rPr lang="en-US" dirty="0" smtClean="0"/>
              <a:t>What is the author’s opinion of the park?</a:t>
            </a:r>
            <a:endParaRPr lang="en-US" dirty="0"/>
          </a:p>
        </p:txBody>
      </p:sp>
      <p:sp>
        <p:nvSpPr>
          <p:cNvPr id="3" name="Content Placeholder 2"/>
          <p:cNvSpPr>
            <a:spLocks noGrp="1"/>
          </p:cNvSpPr>
          <p:nvPr>
            <p:ph idx="1"/>
          </p:nvPr>
        </p:nvSpPr>
        <p:spPr>
          <a:xfrm>
            <a:off x="1143000" y="2133600"/>
            <a:ext cx="7010400" cy="914400"/>
          </a:xfrm>
        </p:spPr>
        <p:txBody>
          <a:bodyPr/>
          <a:lstStyle/>
          <a:p>
            <a:pPr indent="0"/>
            <a:r>
              <a:rPr lang="en-US" dirty="0" smtClean="0"/>
              <a:t>The author believes that the Everglades National Park is amazing. </a:t>
            </a:r>
            <a:endParaRPr lang="en-US" dirty="0"/>
          </a:p>
        </p:txBody>
      </p:sp>
      <p:pic>
        <p:nvPicPr>
          <p:cNvPr id="73730" name="Picture 2" descr="C:\Users\Tanya\Documents\Documents\Power Point\Templates\gator_in_the_bush_lg_clr.gif"/>
          <p:cNvPicPr>
            <a:picLocks noChangeAspect="1" noChangeArrowheads="1" noCrop="1"/>
          </p:cNvPicPr>
          <p:nvPr/>
        </p:nvPicPr>
        <p:blipFill>
          <a:blip r:embed="rId3"/>
          <a:srcRect/>
          <a:stretch>
            <a:fillRect/>
          </a:stretch>
        </p:blipFill>
        <p:spPr bwMode="auto">
          <a:xfrm>
            <a:off x="6096000" y="3581400"/>
            <a:ext cx="1485900" cy="1200150"/>
          </a:xfrm>
          <a:prstGeom prst="rect">
            <a:avLst/>
          </a:prstGeom>
          <a:noFill/>
        </p:spPr>
      </p:pic>
      <p:pic>
        <p:nvPicPr>
          <p:cNvPr id="73732" name="Picture 4" descr="C:\Users\Tanya\Documents\Documents\Power Point\Templates\gator_crawling_lg_clr.gif"/>
          <p:cNvPicPr>
            <a:picLocks noChangeAspect="1" noChangeArrowheads="1" noCrop="1"/>
          </p:cNvPicPr>
          <p:nvPr/>
        </p:nvPicPr>
        <p:blipFill>
          <a:blip r:embed="rId4"/>
          <a:srcRect/>
          <a:stretch>
            <a:fillRect/>
          </a:stretch>
        </p:blipFill>
        <p:spPr bwMode="auto">
          <a:xfrm>
            <a:off x="1676400" y="4191000"/>
            <a:ext cx="1571625" cy="962025"/>
          </a:xfrm>
          <a:prstGeom prst="rect">
            <a:avLst/>
          </a:prstGeom>
          <a:noFill/>
        </p:spPr>
      </p:pic>
    </p:spTree>
  </p:cSld>
  <p:clrMapOvr>
    <a:masterClrMapping/>
  </p:clrMapOvr>
  <p:transition spd="med">
    <p:fade thruBlk="1"/>
  </p:transition>
</p:sld>
</file>

<file path=ppt/theme/theme1.xml><?xml version="1.0" encoding="utf-8"?>
<a:theme xmlns:a="http://schemas.openxmlformats.org/drawingml/2006/main" name="shiny_sunshine">
  <a:themeElements>
    <a:clrScheme name="ShinySunshi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hinySunshine">
      <a:majorFont>
        <a:latin typeface="Impact"/>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inySunshi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hinySunshin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hinySunshin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hinySunshin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hinySunshin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hinySunshin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hinySunshin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hinySunshin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hinySunshin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hinySunshin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hinySunshin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hinySunshin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shiny_sunshine</Template>
  <TotalTime>204</TotalTime>
  <Words>1044</Words>
  <Application>Microsoft PowerPoint</Application>
  <PresentationFormat>On-screen Show (4:3)</PresentationFormat>
  <Paragraphs>108</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shiny_sunshine</vt:lpstr>
      <vt:lpstr>Fact and Opinion</vt:lpstr>
      <vt:lpstr>What are facts?</vt:lpstr>
      <vt:lpstr>What is an opinion? </vt:lpstr>
      <vt:lpstr>Opinion Signal Words</vt:lpstr>
      <vt:lpstr>Opinion Caution</vt:lpstr>
      <vt:lpstr>Identify the Fact or Opinion</vt:lpstr>
      <vt:lpstr>Authors Use Facts to Support Opinions</vt:lpstr>
      <vt:lpstr>Identify the Fact/Opinions in an Article</vt:lpstr>
      <vt:lpstr>What is the author’s opinion of the park?</vt:lpstr>
      <vt:lpstr>How did the author use facts to support their opinion?</vt:lpstr>
      <vt:lpstr>Use an Organizer to Prove the Author’s Opinion</vt:lpstr>
      <vt:lpstr>Identify the Author’s Opinion</vt:lpstr>
      <vt:lpstr>In Partners Draw an Organizer and Explain the Author’s Opinion</vt:lpstr>
      <vt:lpstr>Check Your Answer</vt:lpstr>
      <vt:lpstr>Practice Skills</vt:lpstr>
    </vt:vector>
  </TitlesOfParts>
  <Company>eclipsed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Fact and Opinion</dc:title>
  <dc:creator>Tanya</dc:creator>
  <cp:lastModifiedBy>Tanya</cp:lastModifiedBy>
  <cp:revision>53</cp:revision>
  <dcterms:created xsi:type="dcterms:W3CDTF">2008-03-30T12:43:33Z</dcterms:created>
  <dcterms:modified xsi:type="dcterms:W3CDTF">2008-03-30T16:13:34Z</dcterms:modified>
</cp:coreProperties>
</file>