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sldIdLst>
    <p:sldId id="29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04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288" r:id="rId44"/>
    <p:sldId id="289" r:id="rId45"/>
    <p:sldId id="290" r:id="rId46"/>
    <p:sldId id="291" r:id="rId47"/>
    <p:sldId id="293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00"/>
    <a:srgbClr val="663300"/>
    <a:srgbClr val="000000"/>
    <a:srgbClr val="000066"/>
    <a:srgbClr val="000099"/>
    <a:srgbClr val="FF0000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172DAF-DE36-469C-A720-305EEB95532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DE0629-A69C-49F0-8824-FEEE5EF8804F}">
      <dgm:prSet phldrT="[Text]"/>
      <dgm:spPr/>
      <dgm:t>
        <a:bodyPr/>
        <a:lstStyle/>
        <a:p>
          <a:r>
            <a:rPr lang="en-US" dirty="0" smtClean="0"/>
            <a:t>Poems</a:t>
          </a:r>
          <a:endParaRPr lang="en-US" dirty="0"/>
        </a:p>
      </dgm:t>
    </dgm:pt>
    <dgm:pt modelId="{D3046DEE-FCD0-40D9-9A8C-D087F2D60810}" type="parTrans" cxnId="{EE9C82DC-26F4-44A9-B4A7-750D5EFE03CD}">
      <dgm:prSet/>
      <dgm:spPr/>
      <dgm:t>
        <a:bodyPr/>
        <a:lstStyle/>
        <a:p>
          <a:endParaRPr lang="en-US"/>
        </a:p>
      </dgm:t>
    </dgm:pt>
    <dgm:pt modelId="{026968F7-50F5-4003-877C-FEFFD2E75E21}" type="sibTrans" cxnId="{EE9C82DC-26F4-44A9-B4A7-750D5EFE03CD}">
      <dgm:prSet/>
      <dgm:spPr/>
      <dgm:t>
        <a:bodyPr/>
        <a:lstStyle/>
        <a:p>
          <a:endParaRPr lang="en-US"/>
        </a:p>
      </dgm:t>
    </dgm:pt>
    <dgm:pt modelId="{BEE39F38-647D-492C-B8F2-887193EFD045}">
      <dgm:prSet phldrT="[Text]"/>
      <dgm:spPr/>
      <dgm:t>
        <a:bodyPr/>
        <a:lstStyle/>
        <a:p>
          <a:r>
            <a:rPr lang="en-US" dirty="0" smtClean="0"/>
            <a:t>Listening to</a:t>
          </a:r>
          <a:endParaRPr lang="en-US" dirty="0"/>
        </a:p>
      </dgm:t>
    </dgm:pt>
    <dgm:pt modelId="{30CF9D2B-C13F-4832-921D-664F769340CE}" type="parTrans" cxnId="{543EF964-F1EA-4FF4-9DAB-13622D7455F1}">
      <dgm:prSet/>
      <dgm:spPr/>
      <dgm:t>
        <a:bodyPr/>
        <a:lstStyle/>
        <a:p>
          <a:endParaRPr lang="en-US"/>
        </a:p>
      </dgm:t>
    </dgm:pt>
    <dgm:pt modelId="{D05303E1-C182-4B46-9F8F-D8741DAF1C9B}" type="sibTrans" cxnId="{543EF964-F1EA-4FF4-9DAB-13622D7455F1}">
      <dgm:prSet/>
      <dgm:spPr/>
      <dgm:t>
        <a:bodyPr/>
        <a:lstStyle/>
        <a:p>
          <a:endParaRPr lang="en-US"/>
        </a:p>
      </dgm:t>
    </dgm:pt>
    <dgm:pt modelId="{053D2AA9-E1E4-4FA2-B42D-D7D3451B9C69}">
      <dgm:prSet phldrT="[Text]"/>
      <dgm:spPr/>
      <dgm:t>
        <a:bodyPr/>
        <a:lstStyle/>
        <a:p>
          <a:r>
            <a:rPr lang="en-US" dirty="0" smtClean="0"/>
            <a:t>Saying out</a:t>
          </a:r>
          <a:endParaRPr lang="en-US" dirty="0"/>
        </a:p>
      </dgm:t>
    </dgm:pt>
    <dgm:pt modelId="{BE7E2B28-99C6-480D-9CF6-8B92F83A41A9}" type="parTrans" cxnId="{67467104-BAAF-477D-A410-8AD946256F19}">
      <dgm:prSet/>
      <dgm:spPr/>
      <dgm:t>
        <a:bodyPr/>
        <a:lstStyle/>
        <a:p>
          <a:endParaRPr lang="en-US"/>
        </a:p>
      </dgm:t>
    </dgm:pt>
    <dgm:pt modelId="{C2F23AE3-ADB0-44E6-A498-7EE6ADFFB746}" type="sibTrans" cxnId="{67467104-BAAF-477D-A410-8AD946256F19}">
      <dgm:prSet/>
      <dgm:spPr/>
      <dgm:t>
        <a:bodyPr/>
        <a:lstStyle/>
        <a:p>
          <a:endParaRPr lang="en-US"/>
        </a:p>
      </dgm:t>
    </dgm:pt>
    <dgm:pt modelId="{8891D907-9F66-4A61-A3F6-5F51E0672DE9}" type="pres">
      <dgm:prSet presAssocID="{03172DAF-DE36-469C-A720-305EEB95532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5E74F1-9940-427E-AB55-A7DA45029390}" type="pres">
      <dgm:prSet presAssocID="{6CDE0629-A69C-49F0-8824-FEEE5EF8804F}" presName="centerShape" presStyleLbl="node0" presStyleIdx="0" presStyleCnt="1"/>
      <dgm:spPr/>
      <dgm:t>
        <a:bodyPr/>
        <a:lstStyle/>
        <a:p>
          <a:endParaRPr lang="en-US"/>
        </a:p>
      </dgm:t>
    </dgm:pt>
    <dgm:pt modelId="{931C19A9-2B3F-4B10-B744-D3086F11086D}" type="pres">
      <dgm:prSet presAssocID="{30CF9D2B-C13F-4832-921D-664F769340CE}" presName="parTrans" presStyleLbl="bgSibTrans2D1" presStyleIdx="0" presStyleCnt="2"/>
      <dgm:spPr/>
      <dgm:t>
        <a:bodyPr/>
        <a:lstStyle/>
        <a:p>
          <a:endParaRPr lang="en-US"/>
        </a:p>
      </dgm:t>
    </dgm:pt>
    <dgm:pt modelId="{37773D50-17A9-4FD3-BA45-9EDA5373B9DF}" type="pres">
      <dgm:prSet presAssocID="{BEE39F38-647D-492C-B8F2-887193EFD04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8FCCF4-F83B-4E66-95E3-484D88E54865}" type="pres">
      <dgm:prSet presAssocID="{BE7E2B28-99C6-480D-9CF6-8B92F83A41A9}" presName="parTrans" presStyleLbl="bgSibTrans2D1" presStyleIdx="1" presStyleCnt="2"/>
      <dgm:spPr/>
      <dgm:t>
        <a:bodyPr/>
        <a:lstStyle/>
        <a:p>
          <a:endParaRPr lang="en-US"/>
        </a:p>
      </dgm:t>
    </dgm:pt>
    <dgm:pt modelId="{7337C04B-A588-4B2A-B112-6140790B9AF7}" type="pres">
      <dgm:prSet presAssocID="{053D2AA9-E1E4-4FA2-B42D-D7D3451B9C6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DFFE23-E764-410B-9EEA-9369A5DA8C8F}" type="presOf" srcId="{053D2AA9-E1E4-4FA2-B42D-D7D3451B9C69}" destId="{7337C04B-A588-4B2A-B112-6140790B9AF7}" srcOrd="0" destOrd="0" presId="urn:microsoft.com/office/officeart/2005/8/layout/radial4"/>
    <dgm:cxn modelId="{67467104-BAAF-477D-A410-8AD946256F19}" srcId="{6CDE0629-A69C-49F0-8824-FEEE5EF8804F}" destId="{053D2AA9-E1E4-4FA2-B42D-D7D3451B9C69}" srcOrd="1" destOrd="0" parTransId="{BE7E2B28-99C6-480D-9CF6-8B92F83A41A9}" sibTransId="{C2F23AE3-ADB0-44E6-A498-7EE6ADFFB746}"/>
    <dgm:cxn modelId="{B03719D2-4D91-4E2F-9D0C-3F281BC0BC7D}" type="presOf" srcId="{6CDE0629-A69C-49F0-8824-FEEE5EF8804F}" destId="{8E5E74F1-9940-427E-AB55-A7DA45029390}" srcOrd="0" destOrd="0" presId="urn:microsoft.com/office/officeart/2005/8/layout/radial4"/>
    <dgm:cxn modelId="{B8E4BE96-61E7-4ED2-B49D-E790175BE752}" type="presOf" srcId="{BE7E2B28-99C6-480D-9CF6-8B92F83A41A9}" destId="{D88FCCF4-F83B-4E66-95E3-484D88E54865}" srcOrd="0" destOrd="0" presId="urn:microsoft.com/office/officeart/2005/8/layout/radial4"/>
    <dgm:cxn modelId="{62F76C2B-0403-4890-A871-D434E7A7FB3E}" type="presOf" srcId="{30CF9D2B-C13F-4832-921D-664F769340CE}" destId="{931C19A9-2B3F-4B10-B744-D3086F11086D}" srcOrd="0" destOrd="0" presId="urn:microsoft.com/office/officeart/2005/8/layout/radial4"/>
    <dgm:cxn modelId="{B9F75F22-689E-45A9-900D-431508A1F751}" type="presOf" srcId="{BEE39F38-647D-492C-B8F2-887193EFD045}" destId="{37773D50-17A9-4FD3-BA45-9EDA5373B9DF}" srcOrd="0" destOrd="0" presId="urn:microsoft.com/office/officeart/2005/8/layout/radial4"/>
    <dgm:cxn modelId="{543EF964-F1EA-4FF4-9DAB-13622D7455F1}" srcId="{6CDE0629-A69C-49F0-8824-FEEE5EF8804F}" destId="{BEE39F38-647D-492C-B8F2-887193EFD045}" srcOrd="0" destOrd="0" parTransId="{30CF9D2B-C13F-4832-921D-664F769340CE}" sibTransId="{D05303E1-C182-4B46-9F8F-D8741DAF1C9B}"/>
    <dgm:cxn modelId="{845AD14E-15A4-4D7A-830A-189DB880FD61}" type="presOf" srcId="{03172DAF-DE36-469C-A720-305EEB955326}" destId="{8891D907-9F66-4A61-A3F6-5F51E0672DE9}" srcOrd="0" destOrd="0" presId="urn:microsoft.com/office/officeart/2005/8/layout/radial4"/>
    <dgm:cxn modelId="{EE9C82DC-26F4-44A9-B4A7-750D5EFE03CD}" srcId="{03172DAF-DE36-469C-A720-305EEB955326}" destId="{6CDE0629-A69C-49F0-8824-FEEE5EF8804F}" srcOrd="0" destOrd="0" parTransId="{D3046DEE-FCD0-40D9-9A8C-D087F2D60810}" sibTransId="{026968F7-50F5-4003-877C-FEFFD2E75E21}"/>
    <dgm:cxn modelId="{8A609E14-C9CB-4929-AFEE-DAC3F7BE5397}" type="presParOf" srcId="{8891D907-9F66-4A61-A3F6-5F51E0672DE9}" destId="{8E5E74F1-9940-427E-AB55-A7DA45029390}" srcOrd="0" destOrd="0" presId="urn:microsoft.com/office/officeart/2005/8/layout/radial4"/>
    <dgm:cxn modelId="{34540946-A116-4EE3-A1B9-0EF3471002C1}" type="presParOf" srcId="{8891D907-9F66-4A61-A3F6-5F51E0672DE9}" destId="{931C19A9-2B3F-4B10-B744-D3086F11086D}" srcOrd="1" destOrd="0" presId="urn:microsoft.com/office/officeart/2005/8/layout/radial4"/>
    <dgm:cxn modelId="{841057C4-C9AE-43D3-AE9C-1C412CD6CD2E}" type="presParOf" srcId="{8891D907-9F66-4A61-A3F6-5F51E0672DE9}" destId="{37773D50-17A9-4FD3-BA45-9EDA5373B9DF}" srcOrd="2" destOrd="0" presId="urn:microsoft.com/office/officeart/2005/8/layout/radial4"/>
    <dgm:cxn modelId="{A1BF4260-B11E-4684-B9FF-BA72BFDA7ACB}" type="presParOf" srcId="{8891D907-9F66-4A61-A3F6-5F51E0672DE9}" destId="{D88FCCF4-F83B-4E66-95E3-484D88E54865}" srcOrd="3" destOrd="0" presId="urn:microsoft.com/office/officeart/2005/8/layout/radial4"/>
    <dgm:cxn modelId="{A14FF16B-501F-4A03-92F3-5FAE22E719E2}" type="presParOf" srcId="{8891D907-9F66-4A61-A3F6-5F51E0672DE9}" destId="{7337C04B-A588-4B2A-B112-6140790B9AF7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5E74F1-9940-427E-AB55-A7DA45029390}">
      <dsp:nvSpPr>
        <dsp:cNvPr id="0" name=""/>
        <dsp:cNvSpPr/>
      </dsp:nvSpPr>
      <dsp:spPr>
        <a:xfrm>
          <a:off x="2816066" y="1838887"/>
          <a:ext cx="2597467" cy="25974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Poems</a:t>
          </a:r>
          <a:endParaRPr lang="en-US" sz="4900" kern="1200" dirty="0"/>
        </a:p>
      </dsp:txBody>
      <dsp:txXfrm>
        <a:off x="2816066" y="1838887"/>
        <a:ext cx="2597467" cy="2597467"/>
      </dsp:txXfrm>
    </dsp:sp>
    <dsp:sp modelId="{931C19A9-2B3F-4B10-B744-D3086F11086D}">
      <dsp:nvSpPr>
        <dsp:cNvPr id="0" name=""/>
        <dsp:cNvSpPr/>
      </dsp:nvSpPr>
      <dsp:spPr>
        <a:xfrm rot="12900000">
          <a:off x="1047963" y="1352625"/>
          <a:ext cx="2092424" cy="74027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773D50-17A9-4FD3-BA45-9EDA5373B9DF}">
      <dsp:nvSpPr>
        <dsp:cNvPr id="0" name=""/>
        <dsp:cNvSpPr/>
      </dsp:nvSpPr>
      <dsp:spPr>
        <a:xfrm>
          <a:off x="3371" y="135644"/>
          <a:ext cx="2467594" cy="197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Listening to</a:t>
          </a:r>
          <a:endParaRPr lang="en-US" sz="4200" kern="1200" dirty="0"/>
        </a:p>
      </dsp:txBody>
      <dsp:txXfrm>
        <a:off x="3371" y="135644"/>
        <a:ext cx="2467594" cy="1974075"/>
      </dsp:txXfrm>
    </dsp:sp>
    <dsp:sp modelId="{D88FCCF4-F83B-4E66-95E3-484D88E54865}">
      <dsp:nvSpPr>
        <dsp:cNvPr id="0" name=""/>
        <dsp:cNvSpPr/>
      </dsp:nvSpPr>
      <dsp:spPr>
        <a:xfrm rot="19500000">
          <a:off x="5089212" y="1352625"/>
          <a:ext cx="2092424" cy="74027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37C04B-A588-4B2A-B112-6140790B9AF7}">
      <dsp:nvSpPr>
        <dsp:cNvPr id="0" name=""/>
        <dsp:cNvSpPr/>
      </dsp:nvSpPr>
      <dsp:spPr>
        <a:xfrm>
          <a:off x="5758634" y="135644"/>
          <a:ext cx="2467594" cy="19740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Saying out</a:t>
          </a:r>
          <a:endParaRPr lang="en-US" sz="4200" kern="1200" dirty="0"/>
        </a:p>
      </dsp:txBody>
      <dsp:txXfrm>
        <a:off x="5758634" y="135644"/>
        <a:ext cx="2467594" cy="1974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00AB4-82C5-4034-977C-7EAAD1529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C7BF-42E6-4132-BBFE-CD028979A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CB9B2-0697-460D-A190-4D2A72CE78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4E418-1732-436C-A013-2B7AE2BE9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3A0B1-C3AC-4F20-B32B-ED281BD2B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F61-3668-4AC4-B014-765BAE016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C5694-A7E3-4E64-A2D2-49A533DE4D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0D30C-25FF-46EE-800E-07DBBCD09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70263-1846-4674-B25E-FE95A9F9C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FBEB9-22BE-4C68-B4AA-59F777764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890EB-79AF-4851-B730-EA29C297D1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E3720-80E2-4E12-864F-4DA243705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9E4320D-3F3D-44BA-A3B4-DC0CFFDF6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0" r:id="rId1"/>
    <p:sldLayoutId id="2147483852" r:id="rId2"/>
    <p:sldLayoutId id="2147483861" r:id="rId3"/>
    <p:sldLayoutId id="2147483853" r:id="rId4"/>
    <p:sldLayoutId id="2147483862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313" y="4286250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err="1" smtClean="0"/>
              <a:t>Awaluddin</a:t>
            </a:r>
            <a:r>
              <a:rPr lang="en-US" sz="2000" dirty="0" smtClean="0"/>
              <a:t> Safar bin </a:t>
            </a:r>
            <a:r>
              <a:rPr lang="en-US" sz="2000" dirty="0" err="1" smtClean="0"/>
              <a:t>Jaafar</a:t>
            </a:r>
            <a:endParaRPr lang="en-US" sz="20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err="1" smtClean="0"/>
              <a:t>Fikri</a:t>
            </a:r>
            <a:r>
              <a:rPr lang="en-US" sz="2000" dirty="0" smtClean="0"/>
              <a:t> </a:t>
            </a:r>
            <a:r>
              <a:rPr lang="en-US" sz="2000" dirty="0" err="1" smtClean="0"/>
              <a:t>Nazwan</a:t>
            </a:r>
            <a:r>
              <a:rPr lang="en-US" sz="2000" dirty="0" smtClean="0"/>
              <a:t> bin Mahmud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err="1" smtClean="0"/>
              <a:t>Foo</a:t>
            </a:r>
            <a:r>
              <a:rPr lang="en-US" sz="2000" dirty="0" smtClean="0"/>
              <a:t> Chuan Yee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err="1" smtClean="0"/>
              <a:t>Aizat</a:t>
            </a:r>
            <a:r>
              <a:rPr lang="en-US" sz="2000" dirty="0" smtClean="0"/>
              <a:t> </a:t>
            </a:r>
            <a:r>
              <a:rPr lang="en-US" sz="2000" dirty="0" err="1" smtClean="0"/>
              <a:t>Rushdi</a:t>
            </a:r>
            <a:r>
              <a:rPr lang="en-US" sz="2000" dirty="0" smtClean="0"/>
              <a:t> bin </a:t>
            </a:r>
            <a:r>
              <a:rPr lang="en-US" sz="2000" dirty="0" err="1" smtClean="0"/>
              <a:t>Che</a:t>
            </a:r>
            <a:r>
              <a:rPr lang="en-US" sz="2000" dirty="0" smtClean="0"/>
              <a:t> </a:t>
            </a:r>
            <a:r>
              <a:rPr lang="en-US" sz="2000" dirty="0" err="1" smtClean="0"/>
              <a:t>Jaafar</a:t>
            </a:r>
            <a:endParaRPr lang="en-US" sz="20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Muhammad </a:t>
            </a:r>
            <a:r>
              <a:rPr lang="en-US" sz="2000" dirty="0" err="1" smtClean="0"/>
              <a:t>Azhan</a:t>
            </a:r>
            <a:r>
              <a:rPr lang="en-US" sz="2000" dirty="0" smtClean="0"/>
              <a:t> </a:t>
            </a:r>
            <a:r>
              <a:rPr lang="en-US" sz="2000" dirty="0" err="1" smtClean="0"/>
              <a:t>Zaffuan</a:t>
            </a:r>
            <a:r>
              <a:rPr lang="en-US" sz="2000" dirty="0" smtClean="0"/>
              <a:t> bin </a:t>
            </a:r>
            <a:r>
              <a:rPr lang="en-US" sz="2000" dirty="0" err="1" smtClean="0"/>
              <a:t>Ramli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2786058"/>
            <a:ext cx="77724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8000" smtClean="0"/>
              <a:t>POETRY</a:t>
            </a:r>
            <a:r>
              <a:rPr smtClean="0"/>
              <a:t/>
            </a:r>
            <a:br>
              <a:rPr smtClean="0"/>
            </a:br>
            <a:r>
              <a:rPr sz="6000" smtClean="0"/>
              <a:t>POETRY</a:t>
            </a:r>
            <a:r>
              <a:rPr smtClean="0"/>
              <a:t/>
            </a:r>
            <a:br>
              <a:rPr smtClean="0"/>
            </a:br>
            <a:r>
              <a:rPr smtClean="0"/>
              <a:t>POETRY</a:t>
            </a:r>
            <a:br>
              <a:rPr smtClean="0"/>
            </a:br>
            <a:r>
              <a:rPr sz="3200" smtClean="0"/>
              <a:t>POETRY</a:t>
            </a:r>
            <a:r>
              <a:rPr smtClean="0"/>
              <a:t/>
            </a:r>
            <a:br>
              <a:rPr smtClean="0"/>
            </a:b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tx2">
                    <a:satMod val="130000"/>
                  </a:schemeClr>
                </a:solidFill>
              </a:rPr>
              <a:t>Elements of Poetry</a:t>
            </a:r>
            <a:endParaRPr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Meaning</a:t>
            </a:r>
          </a:p>
          <a:p>
            <a:pPr eaLnBrk="1" hangingPunct="1"/>
            <a:r>
              <a:rPr lang="en-US" smtClean="0"/>
              <a:t>Rhythm</a:t>
            </a:r>
          </a:p>
          <a:p>
            <a:pPr eaLnBrk="1" hangingPunct="1"/>
            <a:r>
              <a:rPr lang="en-US" smtClean="0"/>
              <a:t>Sound Patterns</a:t>
            </a:r>
          </a:p>
          <a:p>
            <a:pPr eaLnBrk="1" hangingPunct="1"/>
            <a:r>
              <a:rPr lang="en-US" smtClean="0"/>
              <a:t>Figurative Language</a:t>
            </a:r>
          </a:p>
          <a:p>
            <a:pPr eaLnBrk="1" hangingPunct="1"/>
            <a:r>
              <a:rPr lang="en-US" smtClean="0"/>
              <a:t>Sense Imagery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tx2">
                    <a:satMod val="130000"/>
                  </a:schemeClr>
                </a:solidFill>
              </a:rPr>
              <a:t>Meaning</a:t>
            </a:r>
            <a:endParaRPr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Underlying idea, feeling or mood expressed through the poem.</a:t>
            </a:r>
          </a:p>
          <a:p>
            <a:pPr eaLnBrk="1" hangingPunct="1"/>
            <a:r>
              <a:rPr lang="en-US" smtClean="0"/>
              <a:t>It is the way a poet chooses to express emotions and thoughts.</a:t>
            </a:r>
          </a:p>
          <a:p>
            <a:pPr eaLnBrk="1" hangingPunct="1"/>
            <a:r>
              <a:rPr lang="en-US" smtClean="0"/>
              <a:t>The meaning of the poem is the expressed or implied message the poet conveys.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tx2">
                    <a:satMod val="130000"/>
                  </a:schemeClr>
                </a:solidFill>
              </a:rPr>
              <a:t>Rhythm</a:t>
            </a:r>
            <a:endParaRPr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beat of the poem.</a:t>
            </a:r>
          </a:p>
          <a:p>
            <a:pPr eaLnBrk="1" hangingPunct="1"/>
            <a:r>
              <a:rPr lang="en-US" sz="2800" smtClean="0"/>
              <a:t>Poetry relies on rhythm to help communicate meaning.</a:t>
            </a:r>
          </a:p>
          <a:p>
            <a:pPr eaLnBrk="1" hangingPunct="1"/>
            <a:r>
              <a:rPr lang="en-US" sz="2800" smtClean="0"/>
              <a:t>A fast rhythm can provide the listener with a feeling of happiness, excitement, drama, and even tension and surprise.</a:t>
            </a:r>
          </a:p>
          <a:p>
            <a:pPr eaLnBrk="1" hangingPunct="1"/>
            <a:r>
              <a:rPr lang="en-US" sz="2800" smtClean="0"/>
              <a:t>A slow rhythm can evoke tranquility, inevitability, and harmony, among other feelings.</a:t>
            </a:r>
          </a:p>
          <a:p>
            <a:pPr eaLnBrk="1" hangingPunct="1"/>
            <a:r>
              <a:rPr lang="en-US" sz="2800" smtClean="0"/>
              <a:t>A change in rhythm during a poem signals the listener to a change in meaning.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tx2">
                    <a:satMod val="130000"/>
                  </a:schemeClr>
                </a:solidFill>
              </a:rPr>
              <a:t>Sound Patterns</a:t>
            </a:r>
            <a:endParaRPr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Are made by repeated sounds and combinations of sounds in the words.</a:t>
            </a:r>
          </a:p>
          <a:p>
            <a:pPr eaLnBrk="1" hangingPunct="1"/>
            <a:r>
              <a:rPr lang="en-US" sz="2800" smtClean="0"/>
              <a:t>Words, phrases, or lines are sometimes repeated in their entirety.</a:t>
            </a:r>
          </a:p>
          <a:p>
            <a:pPr eaLnBrk="1" hangingPunct="1"/>
            <a:r>
              <a:rPr lang="en-US" sz="2800" smtClean="0"/>
              <a:t>Rhyme</a:t>
            </a:r>
          </a:p>
          <a:p>
            <a:pPr lvl="1" eaLnBrk="1" hangingPunct="1"/>
            <a:r>
              <a:rPr lang="en-US" smtClean="0"/>
              <a:t>Sound device that children most recognized and enjoy.</a:t>
            </a:r>
          </a:p>
          <a:p>
            <a:pPr lvl="1" eaLnBrk="1" hangingPunct="1"/>
            <a:r>
              <a:rPr lang="en-US" smtClean="0"/>
              <a:t>Occurs when the ends of words have the same sounds.</a:t>
            </a:r>
          </a:p>
          <a:p>
            <a:pPr lvl="1" eaLnBrk="1" hangingPunct="1"/>
            <a:r>
              <a:rPr lang="en-US" smtClean="0"/>
              <a:t>Eg: vat, rat, that, brat</a:t>
            </a:r>
          </a:p>
          <a:p>
            <a:pPr lvl="3" eaLnBrk="1" hangingPunct="1">
              <a:buFont typeface="Wingdings 2" pitchFamily="18" charset="2"/>
              <a:buNone/>
            </a:pPr>
            <a:r>
              <a:rPr lang="en-US" sz="2800" smtClean="0"/>
              <a:t>: hay, they, flay, stray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1435100" y="457200"/>
            <a:ext cx="7499350" cy="5791200"/>
          </a:xfrm>
        </p:spPr>
        <p:txBody>
          <a:bodyPr/>
          <a:lstStyle/>
          <a:p>
            <a:pPr eaLnBrk="1" hangingPunct="1"/>
            <a:r>
              <a:rPr lang="en-US" smtClean="0"/>
              <a:t>Assonance</a:t>
            </a:r>
          </a:p>
          <a:p>
            <a:pPr lvl="1" eaLnBrk="1" hangingPunct="1"/>
            <a:r>
              <a:rPr lang="en-US" sz="3200" smtClean="0"/>
              <a:t>For effect.</a:t>
            </a:r>
          </a:p>
          <a:p>
            <a:pPr lvl="1" eaLnBrk="1" hangingPunct="1"/>
            <a:r>
              <a:rPr lang="en-US" sz="3200" smtClean="0"/>
              <a:t>The same vowel sound is heard repeatedly within a line or a few lines of poetry.</a:t>
            </a:r>
          </a:p>
          <a:p>
            <a:pPr lvl="1" eaLnBrk="1" hangingPunct="1"/>
            <a:r>
              <a:rPr lang="en-US" sz="3200" smtClean="0"/>
              <a:t>Eg: hoop, gloom, moon, moot, boots.</a:t>
            </a:r>
          </a:p>
          <a:p>
            <a:pPr eaLnBrk="1" hangingPunct="1"/>
            <a:r>
              <a:rPr lang="en-US" smtClean="0"/>
              <a:t>Alliteration</a:t>
            </a:r>
          </a:p>
          <a:p>
            <a:pPr lvl="1" eaLnBrk="1" hangingPunct="1"/>
            <a:r>
              <a:rPr lang="en-US" sz="3200" smtClean="0"/>
              <a:t>Initial consonant sounds are heard frequently within a few lines of poetry.</a:t>
            </a:r>
          </a:p>
          <a:p>
            <a:pPr lvl="1" eaLnBrk="1" hangingPunct="1"/>
            <a:r>
              <a:rPr lang="en-US" sz="3200" smtClean="0"/>
              <a:t>Eg: ship, shy, shape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1435100" y="457200"/>
            <a:ext cx="7499350" cy="5791200"/>
          </a:xfrm>
        </p:spPr>
        <p:txBody>
          <a:bodyPr/>
          <a:lstStyle/>
          <a:p>
            <a:pPr eaLnBrk="1" hangingPunct="1"/>
            <a:r>
              <a:rPr lang="en-US" smtClean="0"/>
              <a:t>Consonance	</a:t>
            </a:r>
          </a:p>
          <a:p>
            <a:pPr lvl="1" eaLnBrk="1" hangingPunct="1"/>
            <a:r>
              <a:rPr lang="en-US" sz="3200" smtClean="0"/>
              <a:t>Refers to a close juxtaposition of similar final consonant sounds, as in flake, chuck, stroke.</a:t>
            </a:r>
          </a:p>
          <a:p>
            <a:pPr eaLnBrk="1" hangingPunct="1"/>
            <a:r>
              <a:rPr lang="en-US" smtClean="0"/>
              <a:t>Onomatopoeia</a:t>
            </a:r>
          </a:p>
          <a:p>
            <a:pPr lvl="1" eaLnBrk="1" hangingPunct="1"/>
            <a:r>
              <a:rPr lang="en-US" sz="3200" smtClean="0"/>
              <a:t>The sounds of the word imitates the real-world sound.</a:t>
            </a:r>
          </a:p>
          <a:p>
            <a:pPr lvl="1" eaLnBrk="1" hangingPunct="1"/>
            <a:r>
              <a:rPr lang="en-US" sz="3200" smtClean="0"/>
              <a:t>Eg: buzz – sound of bee</a:t>
            </a:r>
          </a:p>
          <a:p>
            <a:pPr lvl="2" eaLnBrk="1" hangingPunct="1">
              <a:buFont typeface="Wingdings 2" pitchFamily="18" charset="2"/>
              <a:buNone/>
            </a:pPr>
            <a:r>
              <a:rPr lang="en-US" sz="3200" smtClean="0"/>
              <a:t>    : hiss – sound of snake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tx2">
                    <a:satMod val="130000"/>
                  </a:schemeClr>
                </a:solidFill>
              </a:rPr>
              <a:t>Figurative Language</a:t>
            </a:r>
            <a:endParaRPr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Takes many different forms, but it involves comparing or contrasting one object, idea, or feeling with one another.</a:t>
            </a:r>
          </a:p>
          <a:p>
            <a:pPr eaLnBrk="1" hangingPunct="1"/>
            <a:r>
              <a:rPr lang="en-US" smtClean="0"/>
              <a:t>Simile</a:t>
            </a:r>
          </a:p>
          <a:p>
            <a:pPr lvl="1" eaLnBrk="1" hangingPunct="1"/>
            <a:r>
              <a:rPr lang="en-US" smtClean="0"/>
              <a:t>Direct comparison or contrasting one object, idea, or feeling with one another.</a:t>
            </a:r>
          </a:p>
          <a:p>
            <a:pPr lvl="2" eaLnBrk="1" hangingPunct="1"/>
            <a:r>
              <a:rPr lang="en-US" smtClean="0"/>
              <a:t>Star – diamond</a:t>
            </a:r>
          </a:p>
          <a:p>
            <a:pPr lvl="2" eaLnBrk="1" hangingPunct="1"/>
            <a:r>
              <a:rPr lang="en-US" smtClean="0"/>
              <a:t>Gold – time</a:t>
            </a:r>
          </a:p>
          <a:p>
            <a:pPr lvl="2" eaLnBrk="1" hangingPunct="1"/>
            <a:r>
              <a:rPr lang="en-US" smtClean="0"/>
              <a:t>Red - blood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1435100" y="457200"/>
            <a:ext cx="7499350" cy="5791200"/>
          </a:xfrm>
        </p:spPr>
        <p:txBody>
          <a:bodyPr/>
          <a:lstStyle/>
          <a:p>
            <a:pPr marL="365125" indent="-282575" eaLnBrk="1" hangingPunct="1"/>
            <a:r>
              <a:rPr lang="en-US" smtClean="0"/>
              <a:t>Metaphor</a:t>
            </a:r>
          </a:p>
          <a:p>
            <a:pPr lvl="1" indent="-236538" eaLnBrk="1" hangingPunct="1">
              <a:buFont typeface="Verdana" pitchFamily="34" charset="0"/>
              <a:buChar char="◦"/>
            </a:pPr>
            <a:r>
              <a:rPr lang="en-US" smtClean="0"/>
              <a:t>Comparison without a signal word to evoke the similarities.</a:t>
            </a:r>
          </a:p>
          <a:p>
            <a:pPr lvl="1" indent="-236538" eaLnBrk="1" hangingPunct="1">
              <a:buFont typeface="Verdana" pitchFamily="34" charset="0"/>
              <a:buChar char="◦"/>
            </a:pPr>
            <a:r>
              <a:rPr lang="en-US" smtClean="0"/>
              <a:t>In the poem “The Night Is A Black Cat”, the metaphor implies a comparison between the night sky and a black cat.</a:t>
            </a:r>
          </a:p>
          <a:p>
            <a:pPr marL="365125" indent="-282575" eaLnBrk="1" hangingPunct="1"/>
            <a:r>
              <a:rPr lang="en-US" smtClean="0"/>
              <a:t>Personification</a:t>
            </a:r>
          </a:p>
          <a:p>
            <a:pPr lvl="1" indent="-236538" eaLnBrk="1" hangingPunct="1">
              <a:buFont typeface="Verdana" pitchFamily="34" charset="0"/>
              <a:buChar char="◦"/>
            </a:pPr>
            <a:r>
              <a:rPr lang="en-US" smtClean="0"/>
              <a:t>Attribution of human qualities to animate, nonhuman beings or to inanimate objects for the purpose of drawing a comparison between the animal or object and human beings.</a:t>
            </a:r>
          </a:p>
          <a:p>
            <a:pPr lvl="1" indent="-236538" eaLnBrk="1" hangingPunct="1">
              <a:buFont typeface="Verdana" pitchFamily="34" charset="0"/>
              <a:buChar char="◦"/>
            </a:pPr>
            <a:r>
              <a:rPr lang="en-US" smtClean="0"/>
              <a:t>Eg: The food is calling my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1435100" y="533400"/>
            <a:ext cx="7499350" cy="5715000"/>
          </a:xfrm>
        </p:spPr>
        <p:txBody>
          <a:bodyPr/>
          <a:lstStyle/>
          <a:p>
            <a:pPr eaLnBrk="1" hangingPunct="1"/>
            <a:r>
              <a:rPr lang="en-US" smtClean="0"/>
              <a:t>Hyperbole</a:t>
            </a:r>
          </a:p>
          <a:p>
            <a:pPr lvl="1" eaLnBrk="1" hangingPunct="1"/>
            <a:r>
              <a:rPr lang="en-US" smtClean="0"/>
              <a:t>An exaggeration to highlight reality or to point out ridiculousness.</a:t>
            </a:r>
          </a:p>
          <a:p>
            <a:pPr lvl="1" eaLnBrk="1" hangingPunct="1"/>
            <a:r>
              <a:rPr lang="en-US" smtClean="0"/>
              <a:t>Eg. There is a river streaming down his eyes.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tx2">
                    <a:satMod val="130000"/>
                  </a:schemeClr>
                </a:solidFill>
              </a:rPr>
              <a:t>Sense Imagery</a:t>
            </a:r>
            <a:endParaRPr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 poet will play on one or more of the five senses in descriptive and narrative language.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Sight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Awakened through the depiction of beauty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Hearing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Evoked by the sound of a city street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Smell and taste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Recalled through the description of a fish left too long in the sun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Touch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Sensitized through describing the gritty discomfort of a wet swimsuit caked with the sand from </a:t>
            </a:r>
            <a:r>
              <a:rPr lang="en-US" smtClean="0"/>
              <a:t>the beach.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z="2800" smtClean="0">
                <a:latin typeface="Garamond" pitchFamily="18" charset="0"/>
              </a:rPr>
              <a:t>Poetry is the </a:t>
            </a:r>
            <a:r>
              <a:rPr lang="en-GB" sz="2800" smtClean="0">
                <a:solidFill>
                  <a:srgbClr val="008000"/>
                </a:solidFill>
                <a:latin typeface="Garamond" pitchFamily="18" charset="0"/>
              </a:rPr>
              <a:t>concentrated expression of ideas and feelings through precise and imaginative words selected for their sonorous and rhythmical effects</a:t>
            </a:r>
            <a:r>
              <a:rPr lang="en-GB" sz="2800" smtClean="0">
                <a:latin typeface="Garamond" pitchFamily="18" charset="0"/>
              </a:rPr>
              <a:t>. </a:t>
            </a:r>
          </a:p>
          <a:p>
            <a:pPr eaLnBrk="1" hangingPunct="1"/>
            <a:r>
              <a:rPr lang="en-GB" sz="2800" smtClean="0">
                <a:latin typeface="Garamond" pitchFamily="18" charset="0"/>
              </a:rPr>
              <a:t>Poetry, in the form of nursery rhymes, is a natural beginning to literature for young children and enjoyable literary form for all ages.</a:t>
            </a:r>
          </a:p>
          <a:p>
            <a:pPr eaLnBrk="1" hangingPunct="1"/>
            <a:r>
              <a:rPr lang="en-GB" sz="2800" smtClean="0">
                <a:latin typeface="Garamond" pitchFamily="18" charset="0"/>
              </a:rPr>
              <a:t>Poetry is a </a:t>
            </a:r>
            <a:r>
              <a:rPr lang="en-GB" sz="2800" smtClean="0">
                <a:solidFill>
                  <a:srgbClr val="000099"/>
                </a:solidFill>
                <a:latin typeface="Garamond" pitchFamily="18" charset="0"/>
              </a:rPr>
              <a:t>form of language that can evoke great depth of feeling and provoke new insights through imaginative and beautiful language</a:t>
            </a:r>
            <a:r>
              <a:rPr lang="en-GB" sz="2800" smtClean="0">
                <a:latin typeface="Garamond" pitchFamily="18" charset="0"/>
              </a:rPr>
              <a:t>.</a:t>
            </a:r>
            <a:endParaRPr lang="en-US" sz="2800" smtClean="0">
              <a:latin typeface="Garamond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>
                <a:solidFill>
                  <a:srgbClr val="FF0000"/>
                </a:solidFill>
                <a:latin typeface="Garamond" pitchFamily="18" charset="0"/>
              </a:rPr>
              <a:t>DEFINITION…</a:t>
            </a:r>
            <a:endParaRPr>
              <a:solidFill>
                <a:srgbClr val="FF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414338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6000" b="1" smtClean="0">
                <a:solidFill>
                  <a:srgbClr val="008000"/>
                </a:solidFill>
                <a:latin typeface="Bradley Hand ITC" pitchFamily="66" charset="0"/>
              </a:rPr>
              <a:t>EVALUATION </a:t>
            </a:r>
            <a:br>
              <a:rPr sz="6000" b="1" smtClean="0">
                <a:solidFill>
                  <a:srgbClr val="008000"/>
                </a:solidFill>
                <a:latin typeface="Bradley Hand ITC" pitchFamily="66" charset="0"/>
              </a:rPr>
            </a:br>
            <a:r>
              <a:rPr sz="6000" b="1" smtClean="0">
                <a:solidFill>
                  <a:srgbClr val="008000"/>
                </a:solidFill>
                <a:latin typeface="Bradley Hand ITC" pitchFamily="66" charset="0"/>
              </a:rPr>
              <a:t>&amp;</a:t>
            </a:r>
            <a:br>
              <a:rPr sz="6000" b="1" smtClean="0">
                <a:solidFill>
                  <a:srgbClr val="008000"/>
                </a:solidFill>
                <a:latin typeface="Bradley Hand ITC" pitchFamily="66" charset="0"/>
              </a:rPr>
            </a:br>
            <a:r>
              <a:rPr sz="6000" b="1" smtClean="0">
                <a:solidFill>
                  <a:srgbClr val="008000"/>
                </a:solidFill>
                <a:latin typeface="Bradley Hand ITC" pitchFamily="66" charset="0"/>
              </a:rPr>
              <a:t>	SELECTION OF POETRY</a:t>
            </a:r>
            <a:endParaRPr sz="6000" b="1">
              <a:solidFill>
                <a:srgbClr val="008000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Ideas and feeling expressed are worthy, fresh, and imaginative.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expression is unique, the reader will perceive ordinary things in many ways.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Is appropriate to the experiences of children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00B0F0"/>
                </a:solidFill>
              </a:rPr>
              <a:t>What are the criteria?</a:t>
            </a:r>
            <a:endParaRPr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 eaLnBrk="1" hangingPunct="1"/>
            <a:r>
              <a:rPr lang="en-US" smtClean="0"/>
              <a:t>Presents the world via a child’s perspective and focuses on their lives &amp; activities.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Judged on the quality of the poetry first, illustrations and appearance second.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Narrative poems are preferred.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Share poems by a variety of authors.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Still on criteria…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The National Council of Teachers of English (NCTE) Award was established in 1977, US to honour living US poets whose poetry has contributed substantially to the lives children.</a:t>
            </a:r>
          </a:p>
          <a:p>
            <a:pPr eaLnBrk="1" hangingPunct="1"/>
            <a:endParaRPr lang="en-US" smtClean="0">
              <a:solidFill>
                <a:schemeClr val="bg1"/>
              </a:solidFill>
            </a:endParaRPr>
          </a:p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Awarded for the entire writing for children ages 3-13.</a:t>
            </a:r>
          </a:p>
          <a:p>
            <a:pPr eaLnBrk="1" hangingPunct="1"/>
            <a:endParaRPr lang="en-US" smtClean="0">
              <a:solidFill>
                <a:schemeClr val="bg1"/>
              </a:solidFill>
            </a:endParaRPr>
          </a:p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Held every 3 years.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bg1"/>
                </a:solidFill>
              </a:rPr>
              <a:t>NCTE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Although more children’s poetry is being published and teachers-students are enjoying this genre, some report that they do not share poetry because of their uncertainty about selecting poems for their students.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Thus, by learning student’s preferences in poetry, a teacher can become more skillful at selecting good, enjoyable poems for them.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tx2">
                    <a:lumMod val="50000"/>
                  </a:schemeClr>
                </a:solidFill>
              </a:rPr>
              <a:t>Main issue</a:t>
            </a:r>
            <a:endParaRPr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Prefer narrative poems over lyrics poems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Limericks were well liked compared to free verse and haiku.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Enjoy poems that rhymed.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Prefer poems with regular, distinctive rhythm.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Children’s Poetry Preferences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Like humourous poems, animals poems, and poems about enjoyable familiar experiences.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Prefer subjects on strange and fantastic events, animals (primary grade); realistic contents of humour, animals (intermediate)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Found figurative language in poetry confusing.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eaLnBrk="1" hangingPunct="1"/>
            <a:r>
              <a:rPr lang="en-US" smtClean="0"/>
              <a:t>Children’s appreciation of poetry can be broaden and deepen by a good teacher.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Hence, a good selection of rhyming, narrative poems with distinct rhythms about humourous events, animals, familiar experiences is a good starting point for students who have little experiences with poetry.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In other words…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6000">
                <a:solidFill>
                  <a:srgbClr val="008000"/>
                </a:solidFill>
              </a:rPr>
              <a:t>Poetry types and forms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/>
              <a:t>Lyric and Narrative poetry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059238" cy="4572000"/>
          </a:xfrm>
        </p:spPr>
        <p:txBody>
          <a:bodyPr/>
          <a:lstStyle/>
          <a:p>
            <a:pPr eaLnBrk="1" hangingPunct="1"/>
            <a:r>
              <a:rPr lang="en-US" smtClean="0"/>
              <a:t>Lyric poetry- captures a moment, a feeling or a scene and is descriptive in nature.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524000"/>
            <a:ext cx="4059238" cy="4572000"/>
          </a:xfrm>
        </p:spPr>
        <p:txBody>
          <a:bodyPr/>
          <a:lstStyle/>
          <a:p>
            <a:pPr eaLnBrk="1" hangingPunct="1"/>
            <a:r>
              <a:rPr lang="en-US" smtClean="0"/>
              <a:t>Narrative poetry- tells a story or includes a sequences of events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solidFill>
                  <a:srgbClr val="FF9900"/>
                </a:solidFill>
                <a:latin typeface="Garamond" pitchFamily="18" charset="0"/>
              </a:rPr>
              <a:t>Mother Goose and Nursery Rhyme Books</a:t>
            </a:r>
          </a:p>
          <a:p>
            <a:pPr eaLnBrk="1" hangingPunct="1"/>
            <a:r>
              <a:rPr lang="en-GB" smtClean="0">
                <a:solidFill>
                  <a:srgbClr val="008000"/>
                </a:solidFill>
                <a:latin typeface="Garamond" pitchFamily="18" charset="0"/>
              </a:rPr>
              <a:t>Nursery and Folk Songbooks</a:t>
            </a:r>
          </a:p>
          <a:p>
            <a:pPr eaLnBrk="1" hangingPunct="1"/>
            <a:r>
              <a:rPr lang="en-GB" smtClean="0">
                <a:solidFill>
                  <a:srgbClr val="000066"/>
                </a:solidFill>
                <a:latin typeface="Garamond" pitchFamily="18" charset="0"/>
              </a:rPr>
              <a:t>Anthologies of Poetry</a:t>
            </a:r>
          </a:p>
          <a:p>
            <a:pPr eaLnBrk="1" hangingPunct="1"/>
            <a:r>
              <a:rPr lang="en-GB" smtClean="0">
                <a:solidFill>
                  <a:srgbClr val="660066"/>
                </a:solidFill>
                <a:latin typeface="Garamond" pitchFamily="18" charset="0"/>
              </a:rPr>
              <a:t>Specialized Poetry Books</a:t>
            </a:r>
          </a:p>
          <a:p>
            <a:pPr eaLnBrk="1" hangingPunct="1"/>
            <a:r>
              <a:rPr lang="en-GB" smtClean="0">
                <a:solidFill>
                  <a:srgbClr val="FF0000"/>
                </a:solidFill>
                <a:latin typeface="Garamond" pitchFamily="18" charset="0"/>
              </a:rPr>
              <a:t>Single Illustrated Poems</a:t>
            </a:r>
          </a:p>
          <a:p>
            <a:pPr eaLnBrk="1" hangingPunct="1">
              <a:buFontTx/>
              <a:buNone/>
            </a:pPr>
            <a:endParaRPr lang="en-US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>
                <a:solidFill>
                  <a:srgbClr val="FF0000"/>
                </a:solidFill>
                <a:latin typeface="Garamond" pitchFamily="18" charset="0"/>
              </a:rPr>
              <a:t>TYPES OF POETRY BOOKS</a:t>
            </a:r>
            <a:endParaRPr>
              <a:solidFill>
                <a:srgbClr val="FF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28586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>
                <a:solidFill>
                  <a:schemeClr val="accent4">
                    <a:lumMod val="75000"/>
                  </a:schemeClr>
                </a:solidFill>
              </a:rPr>
              <a:t>Poetic Form</a:t>
            </a:r>
            <a:r>
              <a:rPr/>
              <a:t/>
            </a:r>
            <a:br>
              <a:rPr/>
            </a:br>
            <a:r>
              <a:rPr/>
              <a:t>refers to the way the poem is structured or put together</a:t>
            </a:r>
          </a:p>
        </p:txBody>
      </p:sp>
      <p:graphicFrame>
        <p:nvGraphicFramePr>
          <p:cNvPr id="5135" name="Group 15"/>
          <p:cNvGraphicFramePr>
            <a:graphicFrameLocks noGrp="1"/>
          </p:cNvGraphicFramePr>
          <p:nvPr>
            <p:ph type="tbl" idx="1"/>
          </p:nvPr>
        </p:nvGraphicFramePr>
        <p:xfrm>
          <a:off x="533400" y="3276600"/>
          <a:ext cx="7772400" cy="533400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couplets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tercets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quatrains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cinquins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Limericks</a:t>
            </a:r>
          </a:p>
          <a:p>
            <a:pPr eaLnBrk="1" hangingPunct="1"/>
            <a:r>
              <a:rPr lang="en-US" smtClean="0"/>
              <a:t>Ballads</a:t>
            </a:r>
          </a:p>
          <a:p>
            <a:pPr eaLnBrk="1" hangingPunct="1"/>
            <a:r>
              <a:rPr lang="en-US" smtClean="0"/>
              <a:t>Haiku</a:t>
            </a:r>
          </a:p>
          <a:p>
            <a:pPr eaLnBrk="1" hangingPunct="1"/>
            <a:r>
              <a:rPr lang="en-US" smtClean="0"/>
              <a:t>Free verse</a:t>
            </a:r>
          </a:p>
          <a:p>
            <a:pPr eaLnBrk="1" hangingPunct="1"/>
            <a:r>
              <a:rPr lang="en-US" smtClean="0"/>
              <a:t>Concrete poetry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/>
              <a:t>Other specific poetic forms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Limericks</a:t>
            </a:r>
            <a:endParaRPr/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059238" cy="4572000"/>
          </a:xfrm>
        </p:spPr>
        <p:txBody>
          <a:bodyPr/>
          <a:lstStyle/>
          <a:p>
            <a:pPr eaLnBrk="1" hangingPunct="1"/>
            <a:r>
              <a:rPr lang="en-US" smtClean="0"/>
              <a:t>Humorous</a:t>
            </a:r>
          </a:p>
          <a:p>
            <a:pPr eaLnBrk="1" hangingPunct="1"/>
            <a:r>
              <a:rPr lang="en-US" smtClean="0"/>
              <a:t>One stanza</a:t>
            </a:r>
          </a:p>
          <a:p>
            <a:pPr eaLnBrk="1" hangingPunct="1"/>
            <a:r>
              <a:rPr lang="en-US" smtClean="0"/>
              <a:t>Five-line verse form</a:t>
            </a:r>
          </a:p>
          <a:p>
            <a:pPr eaLnBrk="1" hangingPunct="1"/>
            <a:r>
              <a:rPr lang="en-US" smtClean="0"/>
              <a:t>Lines 1,2,5 rhyme and are of the same length</a:t>
            </a:r>
          </a:p>
          <a:p>
            <a:pPr eaLnBrk="1" hangingPunct="1"/>
            <a:r>
              <a:rPr lang="en-US" smtClean="0"/>
              <a:t>Lines 3,4 rhyme and are of the same length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524000"/>
            <a:ext cx="4059238" cy="45720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Ballad is a long narrative poem of popular origin</a:t>
            </a:r>
          </a:p>
          <a:p>
            <a:pPr eaLnBrk="1" hangingPunct="1"/>
            <a:r>
              <a:rPr lang="en-US" smtClean="0"/>
              <a:t>Usually adapted to singing</a:t>
            </a:r>
          </a:p>
          <a:p>
            <a:pPr eaLnBrk="1" hangingPunct="1"/>
            <a:r>
              <a:rPr lang="en-US" smtClean="0"/>
              <a:t>A traditional story poems are often romantic or heroic.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>
                <a:solidFill>
                  <a:schemeClr val="accent4">
                    <a:lumMod val="75000"/>
                  </a:schemeClr>
                </a:solidFill>
              </a:rPr>
              <a:t>Ballads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Haiku is lyric, unrhymed poem of japanese origin</a:t>
            </a:r>
          </a:p>
          <a:p>
            <a:pPr eaLnBrk="1" hangingPunct="1"/>
            <a:r>
              <a:rPr lang="en-US" smtClean="0"/>
              <a:t>It usually arranged on 3 lines </a:t>
            </a:r>
          </a:p>
          <a:p>
            <a:pPr eaLnBrk="1" hangingPunct="1"/>
            <a:r>
              <a:rPr lang="en-US" smtClean="0"/>
              <a:t>Frequently espouses harmony with the appreciation of nature 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>
                <a:solidFill>
                  <a:schemeClr val="accent3">
                    <a:lumMod val="60000"/>
                    <a:lumOff val="40000"/>
                  </a:schemeClr>
                </a:solidFill>
              </a:rPr>
              <a:t>Haiku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Unrhymed poetry with little or light rhythm</a:t>
            </a:r>
          </a:p>
          <a:p>
            <a:pPr eaLnBrk="1" hangingPunct="1"/>
            <a:r>
              <a:rPr lang="en-US" smtClean="0"/>
              <a:t>Sometimes words within lines a line will rhyme</a:t>
            </a:r>
          </a:p>
          <a:p>
            <a:pPr eaLnBrk="1" hangingPunct="1"/>
            <a:r>
              <a:rPr lang="en-US" smtClean="0"/>
              <a:t>The subject of free verse are often abstract and philosophical, they are always reflective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>
                <a:solidFill>
                  <a:schemeClr val="tx2">
                    <a:lumMod val="50000"/>
                  </a:schemeClr>
                </a:solidFill>
              </a:rPr>
              <a:t>Free verse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Written and printed in a shape</a:t>
            </a:r>
          </a:p>
          <a:p>
            <a:pPr eaLnBrk="1" hangingPunct="1"/>
            <a:r>
              <a:rPr lang="en-US" smtClean="0"/>
              <a:t>The shape signifies the subject of the poem</a:t>
            </a:r>
          </a:p>
          <a:p>
            <a:pPr eaLnBrk="1" hangingPunct="1"/>
            <a:r>
              <a:rPr lang="en-US" smtClean="0"/>
              <a:t>Must be seen and heard to be fully appreciated</a:t>
            </a:r>
          </a:p>
          <a:p>
            <a:pPr eaLnBrk="1" hangingPunct="1"/>
            <a:r>
              <a:rPr lang="en-US" smtClean="0"/>
              <a:t>It rely on the words, meaning and shapes,and the way the words are arranged to evoke images. 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>
                <a:solidFill>
                  <a:schemeClr val="tx2">
                    <a:lumMod val="50000"/>
                  </a:schemeClr>
                </a:solidFill>
              </a:rPr>
              <a:t>Concrete poetry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err="1" smtClean="0">
                <a:solidFill>
                  <a:srgbClr val="008000"/>
                </a:solidFill>
              </a:rPr>
              <a:t>PoEtRy</a:t>
            </a:r>
            <a:r>
              <a:rPr smtClean="0">
                <a:solidFill>
                  <a:srgbClr val="008000"/>
                </a:solidFill>
              </a:rPr>
              <a:t> </a:t>
            </a:r>
            <a:r>
              <a:rPr err="1" smtClean="0">
                <a:solidFill>
                  <a:srgbClr val="008000"/>
                </a:solidFill>
              </a:rPr>
              <a:t>iN</a:t>
            </a:r>
            <a:r>
              <a:rPr smtClean="0">
                <a:solidFill>
                  <a:srgbClr val="008000"/>
                </a:solidFill>
              </a:rPr>
              <a:t> </a:t>
            </a:r>
            <a:r>
              <a:rPr err="1" smtClean="0">
                <a:solidFill>
                  <a:srgbClr val="008000"/>
                </a:solidFill>
              </a:rPr>
              <a:t>ClaSsROoM</a:t>
            </a:r>
            <a:endParaRPr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eaLnBrk="1" hangingPunct="1"/>
            <a:r>
              <a:rPr lang="en-US" smtClean="0"/>
              <a:t>Teacher should provide students many opportunities to hear and say poems.</a:t>
            </a:r>
          </a:p>
          <a:p>
            <a:pPr lvl="1" eaLnBrk="1" hangingPunct="1"/>
            <a:r>
              <a:rPr lang="en-US" smtClean="0"/>
              <a:t>Develop a love of poetry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Students can read poetry, then begin to write poems themselves.</a:t>
            </a:r>
          </a:p>
          <a:p>
            <a:pPr lvl="1" eaLnBrk="1" hangingPunct="1"/>
            <a:r>
              <a:rPr lang="en-US" smtClean="0"/>
              <a:t>Poetry should be introduced first and often to children in oral form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Daily basis</a:t>
            </a:r>
          </a:p>
          <a:p>
            <a:pPr eaLnBrk="1" hangingPunct="1"/>
            <a:r>
              <a:rPr lang="en-US" smtClean="0"/>
              <a:t>Reading aloud expressively</a:t>
            </a:r>
          </a:p>
          <a:p>
            <a:pPr lvl="1" eaLnBrk="1" hangingPunct="1"/>
            <a:r>
              <a:rPr lang="en-US" smtClean="0"/>
              <a:t>Draw children’s attention to literate language</a:t>
            </a:r>
          </a:p>
          <a:p>
            <a:pPr eaLnBrk="1" hangingPunct="1"/>
            <a:r>
              <a:rPr lang="en-US" smtClean="0"/>
              <a:t>Best – one to three poems at a time</a:t>
            </a:r>
          </a:p>
          <a:p>
            <a:pPr lvl="1" eaLnBrk="1" hangingPunct="1"/>
            <a:r>
              <a:rPr lang="en-US" smtClean="0"/>
              <a:t>Too many = overwhelming and tedious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err="1" smtClean="0">
                <a:solidFill>
                  <a:schemeClr val="accent5">
                    <a:lumMod val="75000"/>
                  </a:schemeClr>
                </a:solidFill>
              </a:rPr>
              <a:t>ReAdiNg</a:t>
            </a:r>
            <a:r>
              <a:rPr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err="1" smtClean="0">
                <a:solidFill>
                  <a:schemeClr val="accent5">
                    <a:lumMod val="75000"/>
                  </a:schemeClr>
                </a:solidFill>
              </a:rPr>
              <a:t>PoEtRy</a:t>
            </a:r>
            <a:r>
              <a:rPr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err="1" smtClean="0">
                <a:solidFill>
                  <a:schemeClr val="accent5">
                    <a:lumMod val="75000"/>
                  </a:schemeClr>
                </a:solidFill>
              </a:rPr>
              <a:t>AloUd</a:t>
            </a:r>
            <a:r>
              <a:rPr smtClean="0">
                <a:solidFill>
                  <a:schemeClr val="accent5">
                    <a:lumMod val="75000"/>
                  </a:schemeClr>
                </a:solidFill>
              </a:rPr>
              <a:t> to </a:t>
            </a:r>
            <a:r>
              <a:rPr err="1" smtClean="0">
                <a:solidFill>
                  <a:schemeClr val="accent5">
                    <a:lumMod val="75000"/>
                  </a:schemeClr>
                </a:solidFill>
              </a:rPr>
              <a:t>ChiLdReN</a:t>
            </a:r>
            <a:endParaRPr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Heavily illustrated collections of traditional verse.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Eg: </a:t>
            </a:r>
            <a:r>
              <a:rPr lang="en-GB" sz="2800" i="1" smtClean="0">
                <a:solidFill>
                  <a:srgbClr val="660066"/>
                </a:solidFill>
                <a:latin typeface="Garamond" pitchFamily="18" charset="0"/>
              </a:rPr>
              <a:t>Tomie dePaola’s Mother Goose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A familiar illustration is all child needs to get her or him to recite one of these well-loved verses.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First appeared: Charles Perrault’s </a:t>
            </a:r>
            <a:r>
              <a:rPr lang="en-GB" sz="2800" i="1" smtClean="0">
                <a:latin typeface="Garamond" pitchFamily="18" charset="0"/>
              </a:rPr>
              <a:t>Tales of  Mother Goose</a:t>
            </a:r>
            <a:r>
              <a:rPr lang="en-GB" sz="2800" smtClean="0">
                <a:latin typeface="Garamond" pitchFamily="18" charset="0"/>
              </a:rPr>
              <a:t> in France in the early eighteenth century.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In societies in which countless allusions are made every day to the characters and situations found in nursery rhymes, knowledge of this literature is a mark of being culturally literate. </a:t>
            </a:r>
            <a:endParaRPr lang="en-US" sz="2800" smtClean="0">
              <a:latin typeface="Garamond" pitchFamily="18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>
                <a:solidFill>
                  <a:srgbClr val="660066"/>
                </a:solidFill>
                <a:latin typeface="Garamond" pitchFamily="18" charset="0"/>
              </a:rPr>
              <a:t>Mother Goose and Nursery Rhyme Books</a:t>
            </a:r>
            <a:endParaRPr sz="4000">
              <a:solidFill>
                <a:srgbClr val="660066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Introduce the poem first to the class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Read for its meaning</a:t>
            </a:r>
          </a:p>
          <a:p>
            <a:pPr marL="640080" lvl="1" indent="-274320" eaLnBrk="1" fontAlgn="auto" hangingPunct="1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/>
              <a:t>Should not overemphasize the beat of the poem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Enunciate poetry clearly</a:t>
            </a:r>
            <a:endParaRPr lang="en-US" dirty="0"/>
          </a:p>
          <a:p>
            <a:pPr marL="640080" lvl="1" indent="-274320" eaLnBrk="1" fontAlgn="auto" hangingPunct="1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/>
              <a:t>Voice effects </a:t>
            </a:r>
            <a:r>
              <a:rPr lang="en-US" dirty="0" smtClean="0">
                <a:sym typeface="Wingdings" pitchFamily="2" charset="2"/>
              </a:rPr>
              <a:t> powerful tool</a:t>
            </a:r>
            <a:endParaRPr lang="en-US" dirty="0">
              <a:sym typeface="Wingdings" pitchFamily="2" charset="2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sym typeface="Wingdings" pitchFamily="2" charset="2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ym typeface="Wingdings" pitchFamily="2" charset="2"/>
              </a:rPr>
              <a:t>Read aloud a number of times</a:t>
            </a:r>
          </a:p>
          <a:p>
            <a:pPr marL="640080" lvl="1" indent="-274320" eaLnBrk="1" fontAlgn="auto" hangingPunct="1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sym typeface="Wingdings" pitchFamily="2" charset="2"/>
              </a:rPr>
              <a:t>Get the meaning, enjoyment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sym typeface="Wingdings" pitchFamily="2" charset="2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ym typeface="Wingdings" pitchFamily="2" charset="2"/>
              </a:rPr>
              <a:t>Response after reading</a:t>
            </a:r>
          </a:p>
          <a:p>
            <a:pPr marL="640080" lvl="1" indent="-274320" eaLnBrk="1" fontAlgn="auto" hangingPunct="1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sym typeface="Wingdings" pitchFamily="2" charset="2"/>
              </a:rPr>
              <a:t>Sharing and discussions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err="1" smtClean="0">
                <a:solidFill>
                  <a:schemeClr val="accent2">
                    <a:lumMod val="75000"/>
                  </a:schemeClr>
                </a:solidFill>
              </a:rPr>
              <a:t>HoW</a:t>
            </a:r>
            <a:r>
              <a:rPr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err="1" smtClean="0">
                <a:solidFill>
                  <a:schemeClr val="accent2">
                    <a:lumMod val="75000"/>
                  </a:schemeClr>
                </a:solidFill>
              </a:rPr>
              <a:t>tO</a:t>
            </a:r>
            <a:r>
              <a:rPr smtClean="0">
                <a:solidFill>
                  <a:schemeClr val="accent2">
                    <a:lumMod val="75000"/>
                  </a:schemeClr>
                </a:solidFill>
              </a:rPr>
              <a:t> ‘</a:t>
            </a:r>
            <a:r>
              <a:rPr err="1" smtClean="0">
                <a:solidFill>
                  <a:schemeClr val="accent2">
                    <a:lumMod val="75000"/>
                  </a:schemeClr>
                </a:solidFill>
              </a:rPr>
              <a:t>ReAdiNg</a:t>
            </a:r>
            <a:r>
              <a:rPr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err="1" smtClean="0">
                <a:solidFill>
                  <a:schemeClr val="accent2">
                    <a:lumMod val="75000"/>
                  </a:schemeClr>
                </a:solidFill>
              </a:rPr>
              <a:t>AloUd</a:t>
            </a:r>
            <a:r>
              <a:rPr smtClean="0">
                <a:solidFill>
                  <a:schemeClr val="accent2">
                    <a:lumMod val="75000"/>
                  </a:schemeClr>
                </a:solidFill>
              </a:rPr>
              <a:t>’</a:t>
            </a:r>
            <a:endParaRPr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Interpreting and saying a poem together as a group activity.</a:t>
            </a:r>
          </a:p>
          <a:p>
            <a:pPr lvl="1" eaLnBrk="1" hangingPunct="1"/>
            <a:r>
              <a:rPr lang="en-US" smtClean="0"/>
              <a:t>Encourage students to take part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Selection</a:t>
            </a:r>
          </a:p>
          <a:p>
            <a:pPr lvl="1" eaLnBrk="1" hangingPunct="1"/>
            <a:r>
              <a:rPr lang="en-US" smtClean="0"/>
              <a:t>Short poems first  </a:t>
            </a:r>
            <a:r>
              <a:rPr lang="en-US" smtClean="0">
                <a:sym typeface="Wingdings" pitchFamily="2" charset="2"/>
              </a:rPr>
              <a:t> develop some skills</a:t>
            </a:r>
          </a:p>
          <a:p>
            <a:pPr eaLnBrk="1" hangingPunct="1"/>
            <a:r>
              <a:rPr lang="en-US" smtClean="0">
                <a:sym typeface="Wingdings" pitchFamily="2" charset="2"/>
              </a:rPr>
              <a:t>Memorization</a:t>
            </a:r>
          </a:p>
          <a:p>
            <a:pPr lvl="1" eaLnBrk="1" hangingPunct="1"/>
            <a:r>
              <a:rPr lang="en-US" smtClean="0">
                <a:sym typeface="Wingdings" pitchFamily="2" charset="2"/>
              </a:rPr>
              <a:t>Select and read aloud a well-liked poem</a:t>
            </a:r>
          </a:p>
          <a:p>
            <a:pPr lvl="1" eaLnBrk="1" hangingPunct="1"/>
            <a:r>
              <a:rPr lang="en-US" smtClean="0">
                <a:sym typeface="Wingdings" pitchFamily="2" charset="2"/>
              </a:rPr>
              <a:t>Teacher leads the readings, students rehearse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err="1" smtClean="0">
                <a:solidFill>
                  <a:srgbClr val="008000"/>
                </a:solidFill>
              </a:rPr>
              <a:t>ChoRaL</a:t>
            </a:r>
            <a:r>
              <a:rPr smtClean="0">
                <a:solidFill>
                  <a:srgbClr val="008000"/>
                </a:solidFill>
              </a:rPr>
              <a:t> </a:t>
            </a:r>
            <a:r>
              <a:rPr err="1" smtClean="0">
                <a:solidFill>
                  <a:srgbClr val="008000"/>
                </a:solidFill>
              </a:rPr>
              <a:t>PoEtRy</a:t>
            </a:r>
            <a:r>
              <a:rPr smtClean="0">
                <a:solidFill>
                  <a:srgbClr val="008000"/>
                </a:solidFill>
              </a:rPr>
              <a:t>?</a:t>
            </a:r>
            <a:endParaRPr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Arrangements</a:t>
            </a:r>
          </a:p>
          <a:p>
            <a:pPr lvl="1" eaLnBrk="1" hangingPunct="1"/>
            <a:r>
              <a:rPr lang="en-US" smtClean="0"/>
              <a:t>Unison </a:t>
            </a:r>
          </a:p>
          <a:p>
            <a:pPr lvl="2" eaLnBrk="1" hangingPunct="1"/>
            <a:r>
              <a:rPr lang="en-US" smtClean="0"/>
              <a:t>students learn the poem and recite it together as a group</a:t>
            </a:r>
          </a:p>
          <a:p>
            <a:pPr lvl="1" eaLnBrk="1" hangingPunct="1"/>
            <a:r>
              <a:rPr lang="en-US" smtClean="0"/>
              <a:t>2or 3-part </a:t>
            </a:r>
          </a:p>
          <a:p>
            <a:pPr lvl="2" eaLnBrk="1" hangingPunct="1"/>
            <a:r>
              <a:rPr lang="en-US" smtClean="0"/>
              <a:t>arranging students into voice types</a:t>
            </a:r>
          </a:p>
          <a:p>
            <a:pPr lvl="1" eaLnBrk="1" hangingPunct="1"/>
            <a:r>
              <a:rPr lang="en-US" smtClean="0"/>
              <a:t>Cumulative buildup presentations</a:t>
            </a:r>
          </a:p>
          <a:p>
            <a:pPr eaLnBrk="1" hangingPunct="1"/>
            <a:r>
              <a:rPr lang="en-US" smtClean="0"/>
              <a:t>Performance</a:t>
            </a:r>
          </a:p>
          <a:p>
            <a:pPr lvl="2" eaLnBrk="1" hangingPunct="1"/>
            <a:r>
              <a:rPr lang="en-US" smtClean="0"/>
              <a:t>Action, gestures, movements…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to read poetry</a:t>
            </a:r>
          </a:p>
          <a:p>
            <a:pPr lvl="1" eaLnBrk="1" hangingPunct="1"/>
            <a:r>
              <a:rPr lang="en-US" smtClean="0"/>
              <a:t>Silently, and/or aloud to others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Place students in pairs to take turn reading favourite poems</a:t>
            </a:r>
          </a:p>
          <a:p>
            <a:pPr eaLnBrk="1" hangingPunct="1"/>
            <a:r>
              <a:rPr lang="en-US" smtClean="0"/>
              <a:t>Ask students to select three poems by one poet</a:t>
            </a:r>
          </a:p>
          <a:p>
            <a:pPr lvl="1" eaLnBrk="1" hangingPunct="1"/>
            <a:r>
              <a:rPr lang="en-US" smtClean="0"/>
              <a:t>Find something about the poet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err="1" smtClean="0">
                <a:solidFill>
                  <a:srgbClr val="FF0000"/>
                </a:solidFill>
              </a:rPr>
              <a:t>StUdEnTs’</a:t>
            </a:r>
            <a:r>
              <a:rPr smtClean="0">
                <a:solidFill>
                  <a:srgbClr val="FF0000"/>
                </a:solidFill>
              </a:rPr>
              <a:t> </a:t>
            </a:r>
            <a:r>
              <a:rPr err="1" smtClean="0">
                <a:solidFill>
                  <a:srgbClr val="FF0000"/>
                </a:solidFill>
              </a:rPr>
              <a:t>ReAdiNg</a:t>
            </a:r>
            <a:r>
              <a:rPr smtClean="0">
                <a:solidFill>
                  <a:srgbClr val="FF0000"/>
                </a:solidFill>
              </a:rPr>
              <a:t> </a:t>
            </a:r>
            <a:r>
              <a:rPr err="1" smtClean="0">
                <a:solidFill>
                  <a:srgbClr val="FF0000"/>
                </a:solidFill>
              </a:rPr>
              <a:t>aNd</a:t>
            </a:r>
            <a:r>
              <a:rPr smtClean="0">
                <a:solidFill>
                  <a:srgbClr val="FF0000"/>
                </a:solidFill>
              </a:rPr>
              <a:t> </a:t>
            </a:r>
            <a:r>
              <a:rPr err="1" smtClean="0">
                <a:solidFill>
                  <a:srgbClr val="FF0000"/>
                </a:solidFill>
              </a:rPr>
              <a:t>WriTiNg</a:t>
            </a:r>
            <a:r>
              <a:rPr smtClean="0">
                <a:solidFill>
                  <a:srgbClr val="FF0000"/>
                </a:solidFill>
              </a:rPr>
              <a:t> </a:t>
            </a:r>
            <a:r>
              <a:rPr err="1" smtClean="0">
                <a:solidFill>
                  <a:srgbClr val="FF0000"/>
                </a:solidFill>
              </a:rPr>
              <a:t>PoEMs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Have students find three poems on the same topic</a:t>
            </a:r>
          </a:p>
          <a:p>
            <a:pPr lvl="1" eaLnBrk="1" hangingPunct="1"/>
            <a:r>
              <a:rPr lang="en-US" smtClean="0"/>
              <a:t>Read them aloud in small groups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Encourage students to find poems that are of the same poetic form</a:t>
            </a:r>
          </a:p>
          <a:p>
            <a:pPr lvl="1" eaLnBrk="1" hangingPunct="1"/>
            <a:r>
              <a:rPr lang="en-US" smtClean="0"/>
              <a:t>Or poetic elements, or rhythms, etc.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Should have rich poetry environment</a:t>
            </a:r>
          </a:p>
          <a:p>
            <a:pPr lvl="1" eaLnBrk="1" hangingPunct="1"/>
            <a:r>
              <a:rPr lang="en-US" smtClean="0"/>
              <a:t>Lots of exposure (poems, poets, etc.)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Start as collaborative effort</a:t>
            </a:r>
          </a:p>
          <a:p>
            <a:pPr lvl="1" eaLnBrk="1" hangingPunct="1"/>
            <a:r>
              <a:rPr lang="en-US" smtClean="0"/>
              <a:t>Class brainstorms </a:t>
            </a:r>
            <a:r>
              <a:rPr lang="en-US" smtClean="0">
                <a:sym typeface="Wingdings" pitchFamily="2" charset="2"/>
              </a:rPr>
              <a:t> writing group poetry  compose poems in pairs  individual poems</a:t>
            </a:r>
          </a:p>
          <a:p>
            <a:pPr eaLnBrk="1" hangingPunct="1"/>
            <a:endParaRPr lang="en-US" smtClean="0">
              <a:sym typeface="Wingdings" pitchFamily="2" charset="2"/>
            </a:endParaRPr>
          </a:p>
          <a:p>
            <a:pPr eaLnBrk="1" hangingPunct="1"/>
            <a:r>
              <a:rPr lang="en-US" smtClean="0">
                <a:sym typeface="Wingdings" pitchFamily="2" charset="2"/>
              </a:rPr>
              <a:t>Treat poetry as a form of communication</a:t>
            </a:r>
          </a:p>
          <a:p>
            <a:pPr lvl="1" eaLnBrk="1" hangingPunct="1"/>
            <a:r>
              <a:rPr lang="en-US" smtClean="0">
                <a:sym typeface="Wingdings" pitchFamily="2" charset="2"/>
              </a:rPr>
              <a:t>Ideas, feeling, experience…</a:t>
            </a:r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tx2">
                    <a:lumMod val="50000"/>
                  </a:schemeClr>
                </a:solidFill>
              </a:rPr>
              <a:t>Learning to write poetry</a:t>
            </a:r>
            <a:endParaRPr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eaLnBrk="1" hangingPunct="1"/>
            <a:r>
              <a:rPr lang="en-US" smtClean="0"/>
              <a:t>Have students compile their favourite poems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Design bulletin boards</a:t>
            </a:r>
          </a:p>
          <a:p>
            <a:pPr lvl="1" eaLnBrk="1" hangingPunct="1"/>
            <a:r>
              <a:rPr lang="en-US" smtClean="0"/>
              <a:t>Display students’ poems or by favourite poets</a:t>
            </a:r>
          </a:p>
          <a:p>
            <a:pPr lvl="1" eaLnBrk="1" hangingPunct="1"/>
            <a:r>
              <a:rPr lang="en-US" smtClean="0"/>
              <a:t>Posters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Encourage students to imitate specific techniques or styles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Discuss, analyze, and make it fun!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7200" smtClean="0">
                <a:solidFill>
                  <a:srgbClr val="0070C0"/>
                </a:solidFill>
              </a:rPr>
              <a:t>THANK YOU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latin typeface="Garamond" pitchFamily="18" charset="0"/>
              </a:rPr>
              <a:t>Heavily illustrated collections of both traditional and modern verses and musical notation.</a:t>
            </a:r>
          </a:p>
          <a:p>
            <a:pPr eaLnBrk="1" hangingPunct="1"/>
            <a:r>
              <a:rPr lang="en-GB" smtClean="0">
                <a:latin typeface="Garamond" pitchFamily="18" charset="0"/>
              </a:rPr>
              <a:t>Eg: </a:t>
            </a:r>
            <a:r>
              <a:rPr lang="en-GB" i="1" smtClean="0">
                <a:latin typeface="Garamond" pitchFamily="18" charset="0"/>
              </a:rPr>
              <a:t>Songs from Mother Goose</a:t>
            </a:r>
            <a:r>
              <a:rPr lang="en-GB" smtClean="0">
                <a:latin typeface="Garamond" pitchFamily="18" charset="0"/>
              </a:rPr>
              <a:t>, compiled by Nancy Larrick and illustrated by Robin Spowart.</a:t>
            </a:r>
          </a:p>
          <a:p>
            <a:pPr eaLnBrk="1" hangingPunct="1"/>
            <a:r>
              <a:rPr lang="en-GB" smtClean="0">
                <a:latin typeface="Garamond" pitchFamily="18" charset="0"/>
              </a:rPr>
              <a:t>Melody further emphasizes the innate musicality of these verses and turns some verses into games (“Ring around the Roses”) and others into lullabies (“Rock-a-Bye-Baby”)</a:t>
            </a:r>
            <a:endParaRPr lang="en-US" smtClean="0">
              <a:latin typeface="Garamond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>
                <a:solidFill>
                  <a:srgbClr val="008000"/>
                </a:solidFill>
                <a:latin typeface="Garamond" pitchFamily="18" charset="0"/>
              </a:rPr>
              <a:t>Nursery and Folk Songbooks</a:t>
            </a:r>
            <a:endParaRPr>
              <a:solidFill>
                <a:srgbClr val="008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Comprehensive anthology of poetry for children is a must in every classroom. It should be organized by subject for easy retrieval of poems appropriate for almost any occasions. 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Contemporary and traditional poets can be found in these anthologies.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Appeal to a wide age range, providing nursery rhymes for toddlers, narrative poems for middle age student. 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i="1" smtClean="0">
                <a:latin typeface="Garamond" pitchFamily="18" charset="0"/>
              </a:rPr>
              <a:t>A New Treasury of Children’s Poetry</a:t>
            </a:r>
            <a:r>
              <a:rPr lang="en-GB" sz="2800" smtClean="0">
                <a:latin typeface="Garamond" pitchFamily="18" charset="0"/>
              </a:rPr>
              <a:t>: Old Favourites and New Discoveries, selected by Joanna Cole.</a:t>
            </a:r>
            <a:endParaRPr lang="en-US" sz="2800" smtClean="0">
              <a:latin typeface="Garamond" pitchFamily="18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>
                <a:solidFill>
                  <a:srgbClr val="000066"/>
                </a:solidFill>
                <a:latin typeface="Garamond" pitchFamily="18" charset="0"/>
              </a:rPr>
              <a:t>Anthologies of Poetry</a:t>
            </a:r>
            <a:endParaRPr>
              <a:solidFill>
                <a:srgbClr val="000066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Readily available in which the poems are all by one poet, on one topic, for one age group, or of one poetic form.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This specialized collections is necessary for a teacher and class who come to love certain kinds of poetry or specific poets.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Also enjoyed by children for independent reading of poetry.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Garamond" pitchFamily="18" charset="0"/>
              </a:rPr>
              <a:t>Eg: </a:t>
            </a:r>
            <a:r>
              <a:rPr lang="en-GB" sz="2800" i="1" smtClean="0">
                <a:latin typeface="Garamond" pitchFamily="18" charset="0"/>
              </a:rPr>
              <a:t>Mathematickles</a:t>
            </a:r>
            <a:r>
              <a:rPr lang="en-GB" sz="2800" smtClean="0">
                <a:latin typeface="Garamond" pitchFamily="18" charset="0"/>
              </a:rPr>
              <a:t> by Besty Franco and Dodle Soup by John Ciardi.</a:t>
            </a:r>
            <a:endParaRPr lang="en-US" sz="2800" smtClean="0">
              <a:latin typeface="Garamond" pitchFamily="18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>
                <a:solidFill>
                  <a:srgbClr val="660066"/>
                </a:solidFill>
                <a:latin typeface="Garamond" pitchFamily="18" charset="0"/>
              </a:rPr>
              <a:t>Specialized Poetry Books</a:t>
            </a:r>
            <a:endParaRPr>
              <a:solidFill>
                <a:srgbClr val="660066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latin typeface="Garamond" pitchFamily="18" charset="0"/>
              </a:rPr>
              <a:t>Single narrative poems of medium length are presented more frequently in picture book formats.</a:t>
            </a:r>
          </a:p>
          <a:p>
            <a:pPr eaLnBrk="1" hangingPunct="1"/>
            <a:r>
              <a:rPr lang="en-GB" smtClean="0">
                <a:latin typeface="Garamond" pitchFamily="18" charset="0"/>
              </a:rPr>
              <a:t>Make poetry more appealing and accessible to many children, but the illustrations may remove the opportunity for children to form their own mental images from the language created by poets.</a:t>
            </a:r>
            <a:endParaRPr lang="en-US" smtClean="0">
              <a:latin typeface="Garamond" pitchFamily="18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>
                <a:solidFill>
                  <a:srgbClr val="FF0000"/>
                </a:solidFill>
                <a:latin typeface="Garamond" pitchFamily="18" charset="0"/>
              </a:rPr>
              <a:t>Single Illustrated Poems</a:t>
            </a:r>
            <a:endParaRPr>
              <a:solidFill>
                <a:srgbClr val="FF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sz="5400" smtClean="0"/>
              <a:t>ELEMENTS OF POETRY</a:t>
            </a:r>
            <a:endParaRPr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</TotalTime>
  <Words>1828</Words>
  <Application>Microsoft Office PowerPoint</Application>
  <PresentationFormat>On-screen Show (4:3)</PresentationFormat>
  <Paragraphs>260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6" baseType="lpstr">
      <vt:lpstr>Arial</vt:lpstr>
      <vt:lpstr>Constantia</vt:lpstr>
      <vt:lpstr>Wingdings 2</vt:lpstr>
      <vt:lpstr>Calibri</vt:lpstr>
      <vt:lpstr>Garamond</vt:lpstr>
      <vt:lpstr>Verdana</vt:lpstr>
      <vt:lpstr>Times New Roman</vt:lpstr>
      <vt:lpstr>Wingdings</vt:lpstr>
      <vt:lpstr>Paper</vt:lpstr>
      <vt:lpstr>POETRY POETRY POETRY POETRY </vt:lpstr>
      <vt:lpstr>DEFINITION…</vt:lpstr>
      <vt:lpstr>TYPES OF POETRY BOOKS</vt:lpstr>
      <vt:lpstr>Mother Goose and Nursery Rhyme Books</vt:lpstr>
      <vt:lpstr>Nursery and Folk Songbooks</vt:lpstr>
      <vt:lpstr>Anthologies of Poetry</vt:lpstr>
      <vt:lpstr>Specialized Poetry Books</vt:lpstr>
      <vt:lpstr>Single Illustrated Poems</vt:lpstr>
      <vt:lpstr>ELEMENTS OF POETRY</vt:lpstr>
      <vt:lpstr>Elements of Poetry</vt:lpstr>
      <vt:lpstr>Meaning</vt:lpstr>
      <vt:lpstr>Rhythm</vt:lpstr>
      <vt:lpstr>Sound Patterns</vt:lpstr>
      <vt:lpstr>Slide 14</vt:lpstr>
      <vt:lpstr>Slide 15</vt:lpstr>
      <vt:lpstr>Figurative Language</vt:lpstr>
      <vt:lpstr>Slide 17</vt:lpstr>
      <vt:lpstr>Slide 18</vt:lpstr>
      <vt:lpstr>Sense Imagery</vt:lpstr>
      <vt:lpstr>EVALUATION  &amp;  SELECTION OF POETRY</vt:lpstr>
      <vt:lpstr>What are the criteria?</vt:lpstr>
      <vt:lpstr>Still on criteria…</vt:lpstr>
      <vt:lpstr>NCTE</vt:lpstr>
      <vt:lpstr>Main issue</vt:lpstr>
      <vt:lpstr>Children’s Poetry Preferences</vt:lpstr>
      <vt:lpstr>Slide 26</vt:lpstr>
      <vt:lpstr>In other words…</vt:lpstr>
      <vt:lpstr>Poetry types and forms</vt:lpstr>
      <vt:lpstr>Lyric and Narrative poetry</vt:lpstr>
      <vt:lpstr>Poetic Form refers to the way the poem is structured or put together</vt:lpstr>
      <vt:lpstr>Other specific poetic forms</vt:lpstr>
      <vt:lpstr>Limericks</vt:lpstr>
      <vt:lpstr>Ballads</vt:lpstr>
      <vt:lpstr>Haiku</vt:lpstr>
      <vt:lpstr>Free verse</vt:lpstr>
      <vt:lpstr>Concrete poetry</vt:lpstr>
      <vt:lpstr>PoEtRy iN ClaSsROoM</vt:lpstr>
      <vt:lpstr>Slide 38</vt:lpstr>
      <vt:lpstr>ReAdiNg PoEtRy AloUd to ChiLdReN</vt:lpstr>
      <vt:lpstr>HoW tO ‘ReAdiNg AloUd’</vt:lpstr>
      <vt:lpstr>ChoRaL PoEtRy?</vt:lpstr>
      <vt:lpstr>Slide 42</vt:lpstr>
      <vt:lpstr>StUdEnTs’ ReAdiNg aNd WriTiNg PoEMs</vt:lpstr>
      <vt:lpstr>Slide 44</vt:lpstr>
      <vt:lpstr>Learning to write poetry</vt:lpstr>
      <vt:lpstr>Slide 46</vt:lpstr>
      <vt:lpstr>Slide 47</vt:lpstr>
    </vt:vector>
  </TitlesOfParts>
  <Company>Microsoft,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DEFINITION…</dc:title>
  <dc:creator>Fikri Nazwan Bin Mahmud</dc:creator>
  <cp:lastModifiedBy>philip.bailey</cp:lastModifiedBy>
  <cp:revision>6</cp:revision>
  <dcterms:created xsi:type="dcterms:W3CDTF">2009-02-22T09:29:35Z</dcterms:created>
  <dcterms:modified xsi:type="dcterms:W3CDTF">2012-04-04T20:01:25Z</dcterms:modified>
</cp:coreProperties>
</file>