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2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7" r:id="rId1"/>
  </p:sldMasterIdLst>
  <p:sldIdLst>
    <p:sldId id="292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304" r:id="rId10"/>
    <p:sldId id="294" r:id="rId11"/>
    <p:sldId id="295" r:id="rId12"/>
    <p:sldId id="296" r:id="rId13"/>
    <p:sldId id="297" r:id="rId14"/>
    <p:sldId id="298" r:id="rId15"/>
    <p:sldId id="299" r:id="rId16"/>
    <p:sldId id="300" r:id="rId17"/>
    <p:sldId id="301" r:id="rId18"/>
    <p:sldId id="302" r:id="rId19"/>
    <p:sldId id="303" r:id="rId20"/>
    <p:sldId id="264" r:id="rId21"/>
    <p:sldId id="265" r:id="rId22"/>
    <p:sldId id="266" r:id="rId23"/>
    <p:sldId id="267" r:id="rId24"/>
    <p:sldId id="268" r:id="rId25"/>
    <p:sldId id="269" r:id="rId26"/>
    <p:sldId id="270" r:id="rId27"/>
    <p:sldId id="271" r:id="rId28"/>
    <p:sldId id="273" r:id="rId29"/>
    <p:sldId id="274" r:id="rId30"/>
    <p:sldId id="275" r:id="rId31"/>
    <p:sldId id="276" r:id="rId32"/>
    <p:sldId id="277" r:id="rId33"/>
    <p:sldId id="278" r:id="rId34"/>
    <p:sldId id="279" r:id="rId35"/>
    <p:sldId id="280" r:id="rId36"/>
    <p:sldId id="281" r:id="rId37"/>
    <p:sldId id="282" r:id="rId38"/>
    <p:sldId id="283" r:id="rId39"/>
    <p:sldId id="284" r:id="rId40"/>
    <p:sldId id="285" r:id="rId41"/>
    <p:sldId id="286" r:id="rId42"/>
    <p:sldId id="287" r:id="rId43"/>
    <p:sldId id="288" r:id="rId44"/>
    <p:sldId id="289" r:id="rId45"/>
    <p:sldId id="290" r:id="rId46"/>
    <p:sldId id="291" r:id="rId47"/>
    <p:sldId id="293" r:id="rId4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FF9900"/>
    <a:srgbClr val="663300"/>
    <a:srgbClr val="000000"/>
    <a:srgbClr val="000066"/>
    <a:srgbClr val="000099"/>
    <a:srgbClr val="FF0000"/>
    <a:srgbClr val="66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3172DAF-DE36-469C-A720-305EEB955326}" type="doc">
      <dgm:prSet loTypeId="urn:microsoft.com/office/officeart/2005/8/layout/radial4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6CDE0629-A69C-49F0-8824-FEEE5EF8804F}">
      <dgm:prSet phldrT="[Text]"/>
      <dgm:spPr/>
      <dgm:t>
        <a:bodyPr/>
        <a:lstStyle/>
        <a:p>
          <a:r>
            <a:rPr lang="en-US" dirty="0" smtClean="0"/>
            <a:t>Poems</a:t>
          </a:r>
          <a:endParaRPr lang="en-US" dirty="0"/>
        </a:p>
      </dgm:t>
    </dgm:pt>
    <dgm:pt modelId="{D3046DEE-FCD0-40D9-9A8C-D087F2D60810}" type="parTrans" cxnId="{EE9C82DC-26F4-44A9-B4A7-750D5EFE03CD}">
      <dgm:prSet/>
      <dgm:spPr/>
      <dgm:t>
        <a:bodyPr/>
        <a:lstStyle/>
        <a:p>
          <a:endParaRPr lang="en-US"/>
        </a:p>
      </dgm:t>
    </dgm:pt>
    <dgm:pt modelId="{026968F7-50F5-4003-877C-FEFFD2E75E21}" type="sibTrans" cxnId="{EE9C82DC-26F4-44A9-B4A7-750D5EFE03CD}">
      <dgm:prSet/>
      <dgm:spPr/>
      <dgm:t>
        <a:bodyPr/>
        <a:lstStyle/>
        <a:p>
          <a:endParaRPr lang="en-US"/>
        </a:p>
      </dgm:t>
    </dgm:pt>
    <dgm:pt modelId="{BEE39F38-647D-492C-B8F2-887193EFD045}">
      <dgm:prSet phldrT="[Text]"/>
      <dgm:spPr/>
      <dgm:t>
        <a:bodyPr/>
        <a:lstStyle/>
        <a:p>
          <a:r>
            <a:rPr lang="en-US" dirty="0" smtClean="0"/>
            <a:t>Listening to</a:t>
          </a:r>
          <a:endParaRPr lang="en-US" dirty="0"/>
        </a:p>
      </dgm:t>
    </dgm:pt>
    <dgm:pt modelId="{30CF9D2B-C13F-4832-921D-664F769340CE}" type="parTrans" cxnId="{543EF964-F1EA-4FF4-9DAB-13622D7455F1}">
      <dgm:prSet/>
      <dgm:spPr/>
      <dgm:t>
        <a:bodyPr/>
        <a:lstStyle/>
        <a:p>
          <a:endParaRPr lang="en-US"/>
        </a:p>
      </dgm:t>
    </dgm:pt>
    <dgm:pt modelId="{D05303E1-C182-4B46-9F8F-D8741DAF1C9B}" type="sibTrans" cxnId="{543EF964-F1EA-4FF4-9DAB-13622D7455F1}">
      <dgm:prSet/>
      <dgm:spPr/>
      <dgm:t>
        <a:bodyPr/>
        <a:lstStyle/>
        <a:p>
          <a:endParaRPr lang="en-US"/>
        </a:p>
      </dgm:t>
    </dgm:pt>
    <dgm:pt modelId="{053D2AA9-E1E4-4FA2-B42D-D7D3451B9C69}">
      <dgm:prSet phldrT="[Text]"/>
      <dgm:spPr/>
      <dgm:t>
        <a:bodyPr/>
        <a:lstStyle/>
        <a:p>
          <a:r>
            <a:rPr lang="en-US" dirty="0" smtClean="0"/>
            <a:t>Saying out</a:t>
          </a:r>
          <a:endParaRPr lang="en-US" dirty="0"/>
        </a:p>
      </dgm:t>
    </dgm:pt>
    <dgm:pt modelId="{BE7E2B28-99C6-480D-9CF6-8B92F83A41A9}" type="parTrans" cxnId="{67467104-BAAF-477D-A410-8AD946256F19}">
      <dgm:prSet/>
      <dgm:spPr/>
      <dgm:t>
        <a:bodyPr/>
        <a:lstStyle/>
        <a:p>
          <a:endParaRPr lang="en-US"/>
        </a:p>
      </dgm:t>
    </dgm:pt>
    <dgm:pt modelId="{C2F23AE3-ADB0-44E6-A498-7EE6ADFFB746}" type="sibTrans" cxnId="{67467104-BAAF-477D-A410-8AD946256F19}">
      <dgm:prSet/>
      <dgm:spPr/>
      <dgm:t>
        <a:bodyPr/>
        <a:lstStyle/>
        <a:p>
          <a:endParaRPr lang="en-US"/>
        </a:p>
      </dgm:t>
    </dgm:pt>
    <dgm:pt modelId="{8891D907-9F66-4A61-A3F6-5F51E0672DE9}" type="pres">
      <dgm:prSet presAssocID="{03172DAF-DE36-469C-A720-305EEB955326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8E5E74F1-9940-427E-AB55-A7DA45029390}" type="pres">
      <dgm:prSet presAssocID="{6CDE0629-A69C-49F0-8824-FEEE5EF8804F}" presName="centerShape" presStyleLbl="node0" presStyleIdx="0" presStyleCnt="1"/>
      <dgm:spPr/>
      <dgm:t>
        <a:bodyPr/>
        <a:lstStyle/>
        <a:p>
          <a:endParaRPr lang="en-US"/>
        </a:p>
      </dgm:t>
    </dgm:pt>
    <dgm:pt modelId="{931C19A9-2B3F-4B10-B744-D3086F11086D}" type="pres">
      <dgm:prSet presAssocID="{30CF9D2B-C13F-4832-921D-664F769340CE}" presName="parTrans" presStyleLbl="bgSibTrans2D1" presStyleIdx="0" presStyleCnt="2"/>
      <dgm:spPr/>
      <dgm:t>
        <a:bodyPr/>
        <a:lstStyle/>
        <a:p>
          <a:endParaRPr lang="en-US"/>
        </a:p>
      </dgm:t>
    </dgm:pt>
    <dgm:pt modelId="{37773D50-17A9-4FD3-BA45-9EDA5373B9DF}" type="pres">
      <dgm:prSet presAssocID="{BEE39F38-647D-492C-B8F2-887193EFD045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88FCCF4-F83B-4E66-95E3-484D88E54865}" type="pres">
      <dgm:prSet presAssocID="{BE7E2B28-99C6-480D-9CF6-8B92F83A41A9}" presName="parTrans" presStyleLbl="bgSibTrans2D1" presStyleIdx="1" presStyleCnt="2"/>
      <dgm:spPr/>
      <dgm:t>
        <a:bodyPr/>
        <a:lstStyle/>
        <a:p>
          <a:endParaRPr lang="en-US"/>
        </a:p>
      </dgm:t>
    </dgm:pt>
    <dgm:pt modelId="{7337C04B-A588-4B2A-B112-6140790B9AF7}" type="pres">
      <dgm:prSet presAssocID="{053D2AA9-E1E4-4FA2-B42D-D7D3451B9C69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6DFFE23-E764-410B-9EEA-9369A5DA8C8F}" type="presOf" srcId="{053D2AA9-E1E4-4FA2-B42D-D7D3451B9C69}" destId="{7337C04B-A588-4B2A-B112-6140790B9AF7}" srcOrd="0" destOrd="0" presId="urn:microsoft.com/office/officeart/2005/8/layout/radial4"/>
    <dgm:cxn modelId="{67467104-BAAF-477D-A410-8AD946256F19}" srcId="{6CDE0629-A69C-49F0-8824-FEEE5EF8804F}" destId="{053D2AA9-E1E4-4FA2-B42D-D7D3451B9C69}" srcOrd="1" destOrd="0" parTransId="{BE7E2B28-99C6-480D-9CF6-8B92F83A41A9}" sibTransId="{C2F23AE3-ADB0-44E6-A498-7EE6ADFFB746}"/>
    <dgm:cxn modelId="{B03719D2-4D91-4E2F-9D0C-3F281BC0BC7D}" type="presOf" srcId="{6CDE0629-A69C-49F0-8824-FEEE5EF8804F}" destId="{8E5E74F1-9940-427E-AB55-A7DA45029390}" srcOrd="0" destOrd="0" presId="urn:microsoft.com/office/officeart/2005/8/layout/radial4"/>
    <dgm:cxn modelId="{B8E4BE96-61E7-4ED2-B49D-E790175BE752}" type="presOf" srcId="{BE7E2B28-99C6-480D-9CF6-8B92F83A41A9}" destId="{D88FCCF4-F83B-4E66-95E3-484D88E54865}" srcOrd="0" destOrd="0" presId="urn:microsoft.com/office/officeart/2005/8/layout/radial4"/>
    <dgm:cxn modelId="{62F76C2B-0403-4890-A871-D434E7A7FB3E}" type="presOf" srcId="{30CF9D2B-C13F-4832-921D-664F769340CE}" destId="{931C19A9-2B3F-4B10-B744-D3086F11086D}" srcOrd="0" destOrd="0" presId="urn:microsoft.com/office/officeart/2005/8/layout/radial4"/>
    <dgm:cxn modelId="{B9F75F22-689E-45A9-900D-431508A1F751}" type="presOf" srcId="{BEE39F38-647D-492C-B8F2-887193EFD045}" destId="{37773D50-17A9-4FD3-BA45-9EDA5373B9DF}" srcOrd="0" destOrd="0" presId="urn:microsoft.com/office/officeart/2005/8/layout/radial4"/>
    <dgm:cxn modelId="{543EF964-F1EA-4FF4-9DAB-13622D7455F1}" srcId="{6CDE0629-A69C-49F0-8824-FEEE5EF8804F}" destId="{BEE39F38-647D-492C-B8F2-887193EFD045}" srcOrd="0" destOrd="0" parTransId="{30CF9D2B-C13F-4832-921D-664F769340CE}" sibTransId="{D05303E1-C182-4B46-9F8F-D8741DAF1C9B}"/>
    <dgm:cxn modelId="{845AD14E-15A4-4D7A-830A-189DB880FD61}" type="presOf" srcId="{03172DAF-DE36-469C-A720-305EEB955326}" destId="{8891D907-9F66-4A61-A3F6-5F51E0672DE9}" srcOrd="0" destOrd="0" presId="urn:microsoft.com/office/officeart/2005/8/layout/radial4"/>
    <dgm:cxn modelId="{EE9C82DC-26F4-44A9-B4A7-750D5EFE03CD}" srcId="{03172DAF-DE36-469C-A720-305EEB955326}" destId="{6CDE0629-A69C-49F0-8824-FEEE5EF8804F}" srcOrd="0" destOrd="0" parTransId="{D3046DEE-FCD0-40D9-9A8C-D087F2D60810}" sibTransId="{026968F7-50F5-4003-877C-FEFFD2E75E21}"/>
    <dgm:cxn modelId="{8A609E14-C9CB-4929-AFEE-DAC3F7BE5397}" type="presParOf" srcId="{8891D907-9F66-4A61-A3F6-5F51E0672DE9}" destId="{8E5E74F1-9940-427E-AB55-A7DA45029390}" srcOrd="0" destOrd="0" presId="urn:microsoft.com/office/officeart/2005/8/layout/radial4"/>
    <dgm:cxn modelId="{34540946-A116-4EE3-A1B9-0EF3471002C1}" type="presParOf" srcId="{8891D907-9F66-4A61-A3F6-5F51E0672DE9}" destId="{931C19A9-2B3F-4B10-B744-D3086F11086D}" srcOrd="1" destOrd="0" presId="urn:microsoft.com/office/officeart/2005/8/layout/radial4"/>
    <dgm:cxn modelId="{841057C4-C9AE-43D3-AE9C-1C412CD6CD2E}" type="presParOf" srcId="{8891D907-9F66-4A61-A3F6-5F51E0672DE9}" destId="{37773D50-17A9-4FD3-BA45-9EDA5373B9DF}" srcOrd="2" destOrd="0" presId="urn:microsoft.com/office/officeart/2005/8/layout/radial4"/>
    <dgm:cxn modelId="{A1BF4260-B11E-4684-B9FF-BA72BFDA7ACB}" type="presParOf" srcId="{8891D907-9F66-4A61-A3F6-5F51E0672DE9}" destId="{D88FCCF4-F83B-4E66-95E3-484D88E54865}" srcOrd="3" destOrd="0" presId="urn:microsoft.com/office/officeart/2005/8/layout/radial4"/>
    <dgm:cxn modelId="{A14FF16B-501F-4A03-92F3-5FAE22E719E2}" type="presParOf" srcId="{8891D907-9F66-4A61-A3F6-5F51E0672DE9}" destId="{7337C04B-A588-4B2A-B112-6140790B9AF7}" srcOrd="4" destOrd="0" presId="urn:microsoft.com/office/officeart/2005/8/layout/radial4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8E5E74F1-9940-427E-AB55-A7DA45029390}">
      <dsp:nvSpPr>
        <dsp:cNvPr id="0" name=""/>
        <dsp:cNvSpPr/>
      </dsp:nvSpPr>
      <dsp:spPr>
        <a:xfrm>
          <a:off x="2816066" y="1838887"/>
          <a:ext cx="2597467" cy="259746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115" tIns="31115" rIns="31115" bIns="31115" numCol="1" spcCol="1270" anchor="ctr" anchorCtr="0">
          <a:noAutofit/>
        </a:bodyPr>
        <a:lstStyle/>
        <a:p>
          <a:pPr lvl="0" algn="ctr" defTabSz="2178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900" kern="1200" dirty="0" smtClean="0"/>
            <a:t>Poems</a:t>
          </a:r>
          <a:endParaRPr lang="en-US" sz="4900" kern="1200" dirty="0"/>
        </a:p>
      </dsp:txBody>
      <dsp:txXfrm>
        <a:off x="2816066" y="1838887"/>
        <a:ext cx="2597467" cy="2597467"/>
      </dsp:txXfrm>
    </dsp:sp>
    <dsp:sp modelId="{931C19A9-2B3F-4B10-B744-D3086F11086D}">
      <dsp:nvSpPr>
        <dsp:cNvPr id="0" name=""/>
        <dsp:cNvSpPr/>
      </dsp:nvSpPr>
      <dsp:spPr>
        <a:xfrm rot="12900000">
          <a:off x="1047963" y="1352625"/>
          <a:ext cx="2092424" cy="740278"/>
        </a:xfrm>
        <a:prstGeom prst="lef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7773D50-17A9-4FD3-BA45-9EDA5373B9DF}">
      <dsp:nvSpPr>
        <dsp:cNvPr id="0" name=""/>
        <dsp:cNvSpPr/>
      </dsp:nvSpPr>
      <dsp:spPr>
        <a:xfrm>
          <a:off x="3371" y="135644"/>
          <a:ext cx="2467594" cy="197407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200" kern="1200" dirty="0" smtClean="0"/>
            <a:t>Listening to</a:t>
          </a:r>
          <a:endParaRPr lang="en-US" sz="4200" kern="1200" dirty="0"/>
        </a:p>
      </dsp:txBody>
      <dsp:txXfrm>
        <a:off x="3371" y="135644"/>
        <a:ext cx="2467594" cy="1974075"/>
      </dsp:txXfrm>
    </dsp:sp>
    <dsp:sp modelId="{D88FCCF4-F83B-4E66-95E3-484D88E54865}">
      <dsp:nvSpPr>
        <dsp:cNvPr id="0" name=""/>
        <dsp:cNvSpPr/>
      </dsp:nvSpPr>
      <dsp:spPr>
        <a:xfrm rot="19500000">
          <a:off x="5089212" y="1352625"/>
          <a:ext cx="2092424" cy="740278"/>
        </a:xfrm>
        <a:prstGeom prst="lef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337C04B-A588-4B2A-B112-6140790B9AF7}">
      <dsp:nvSpPr>
        <dsp:cNvPr id="0" name=""/>
        <dsp:cNvSpPr/>
      </dsp:nvSpPr>
      <dsp:spPr>
        <a:xfrm>
          <a:off x="5758634" y="135644"/>
          <a:ext cx="2467594" cy="197407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200" kern="1200" dirty="0" smtClean="0"/>
            <a:t>Saying out</a:t>
          </a:r>
          <a:endParaRPr lang="en-US" sz="4200" kern="1200" dirty="0"/>
        </a:p>
      </dsp:txBody>
      <dsp:txXfrm>
        <a:off x="5758634" y="135644"/>
        <a:ext cx="2467594" cy="197407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4">
  <dgm:title val=""/>
  <dgm:desc val=""/>
  <dgm:catLst>
    <dgm:cat type="relationship" pri="19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5" srcId="1" destId="11" srcOrd="0" destOrd="0"/>
        <dgm:cxn modelId="16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0"/>
              <dgm:param type="spanAng" val="360"/>
              <dgm:param type="ctrShpMap" val="fNode"/>
            </dgm:alg>
          </dgm:if>
          <dgm:else name="Name4">
            <dgm:choose name="Name5">
              <dgm:if name="Name6" axis="ch ch" ptType="node node" st="1 1" cnt="1 0" func="cnt" op="lte" val="3">
                <dgm:alg type="cycle">
                  <dgm:param type="stAng" val="-55"/>
                  <dgm:param type="spanAng" val="110"/>
                  <dgm:param type="ctrShpMap" val="fNode"/>
                </dgm:alg>
              </dgm:if>
              <dgm:else name="Name7">
                <dgm:choose name="Name8">
                  <dgm:if name="Name9" axis="ch ch" ptType="node node" st="1 1" cnt="1 0" func="cnt" op="equ" val="4">
                    <dgm:alg type="cycle">
                      <dgm:param type="stAng" val="-75"/>
                      <dgm:param type="spanAng" val="150"/>
                      <dgm:param type="ctrShpMap" val="fNode"/>
                    </dgm:alg>
                  </dgm:if>
                  <dgm:else name="Name10">
                    <dgm:alg type="cycle">
                      <dgm:param type="stAng" val="-90"/>
                      <dgm:param type="spanAng" val="180"/>
                      <dgm:param type="ctrShpMap" val="fNode"/>
                    </dgm:alg>
                  </dgm:else>
                </dgm:choose>
              </dgm:else>
            </dgm:choose>
          </dgm:else>
        </dgm:choose>
      </dgm:if>
      <dgm:else name="Name11">
        <dgm:choose name="Name12">
          <dgm:if name="Name13" axis="ch ch" ptType="node node" st="1 1" cnt="1 0" func="cnt" op="lte" val="1">
            <dgm:alg type="cycle">
              <dgm:param type="stAng" val="0"/>
              <dgm:param type="spanAng" val="-360"/>
              <dgm:param type="ctrShpMap" val="fNode"/>
            </dgm:alg>
          </dgm:if>
          <dgm:else name="Name14">
            <dgm:choose name="Name15">
              <dgm:if name="Name16" axis="ch ch" ptType="node node" st="1 1" cnt="1 0" func="cnt" op="lte" val="3">
                <dgm:alg type="cycle">
                  <dgm:param type="stAng" val="55"/>
                  <dgm:param type="spanAng" val="-110"/>
                  <dgm:param type="ctrShpMap" val="fNode"/>
                </dgm:alg>
              </dgm:if>
              <dgm:else name="Name17">
                <dgm:choose name="Name18">
                  <dgm:if name="Name19" axis="ch ch" ptType="node node" st="1 1" cnt="1 0" func="cnt" op="equ" val="4">
                    <dgm:alg type="cycle">
                      <dgm:param type="stAng" val="75"/>
                      <dgm:param type="spanAng" val="-150"/>
                      <dgm:param type="ctrShpMap" val="fNode"/>
                    </dgm:alg>
                  </dgm:if>
                  <dgm:else name="Name20">
                    <dgm:alg type="cycle">
                      <dgm:param type="stAng" val="90"/>
                      <dgm:param type="spanAng" val="-180"/>
                      <dgm:param type="ctrShpMap" val="fNode"/>
                    </dgm:alg>
                  </dgm:else>
                </dgm:choose>
              </dgm:else>
            </dgm:choose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fact="0.95"/>
      <dgm:constr type="h" for="ch" forName="parTrans" refType="w" refFor="ch" refForName="centerShape" fact="0.285"/>
      <dgm:constr type="sp" refType="w" refFor="ch" refForName="centerShape" op="equ" fact="0.23"/>
      <dgm:constr type="sibSp" refType="w" refFor="ch" refForName="node" fact="0.1"/>
      <dgm:constr type="primFontSz" for="ch" forName="node" op="equ"/>
    </dgm:constrLst>
    <dgm:choose name="Name21">
      <dgm:if name="Name22" axis="ch ch" ptType="node node" st="1 1" cnt="1 0" func="cnt" op="lte" val="5">
        <dgm:ruleLst>
          <dgm:rule type="w" for="ch" forName="centerShape" val="NaN" fact="0.27" max="NaN"/>
        </dgm:ruleLst>
      </dgm:if>
      <dgm:else name="Name23">
        <dgm:ruleLst>
          <dgm:rule type="w" for="ch" forName="centerShape" val="NaN" fact="0.27" max="NaN"/>
          <dgm:rule type="w" for="ch" forName="node" val="NaN" fact="0.7" max="NaN"/>
        </dgm:ruleLst>
      </dgm:else>
    </dgm:choose>
    <dgm:forEach name="Name24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  <dgm:constr type="primFontSz" val="65"/>
          <dgm:constr type="h" refType="w"/>
        </dgm:constrLst>
        <dgm:ruleLst>
          <dgm:rule type="primFontSz" val="5" fact="NaN" max="NaN"/>
        </dgm:ruleLst>
      </dgm:layoutNode>
      <dgm:forEach name="Name25" axis="ch">
        <dgm:forEach name="Name26" axis="self" ptType="parTrans">
          <dgm:layoutNode name="parTrans" styleLbl="bgSibTrans2D1">
            <dgm:alg type="conn">
              <dgm:param type="begPts" val="auto"/>
              <dgm:param type="endPts" val="ctr"/>
              <dgm:param type="endSty" val="noArr"/>
              <dgm:param type="begSty" val="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begPad" refType="connDist" fact="0.055"/>
              <dgm:constr type="endPad"/>
            </dgm:constrLst>
            <dgm:ruleLst/>
          </dgm:layoutNode>
        </dgm:forEach>
        <dgm:forEach name="Name27" axis="self" ptType="node">
          <dgm:layoutNode name="node" styleLbl="node1">
            <dgm:varLst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>
              <dgm:constr type="primFontSz" val="65"/>
              <dgm:constr type="h" refType="w" fact="0.8"/>
              <dgm:constr type="tMarg" refType="primFontSz" fact="0.15"/>
              <dgm:constr type="bMarg" refType="primFontSz" fact="0.15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/>
        </p:nvCxnSpPr>
        <p:spPr>
          <a:xfrm>
            <a:off x="1463675" y="3549650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4708525" y="3549650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Oval 5"/>
          <p:cNvSpPr/>
          <p:nvPr/>
        </p:nvSpPr>
        <p:spPr>
          <a:xfrm>
            <a:off x="4540250" y="3525838"/>
            <a:ext cx="46038" cy="46037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28" name="Title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F00AB4-82C5-4034-977C-7EAAD1529E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F3C7BF-42E6-4132-BBFE-CD028979AA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5CB9B2-0697-460D-A190-4D2A72CE78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>
            <a:normAutofit/>
          </a:bodyPr>
          <a:lstStyle/>
          <a:p>
            <a:pPr lvl="0"/>
            <a:endParaRPr lang="en-US" noProof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34E418-1732-436C-A013-2B7AE2BE965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B3A0B1-C3AC-4F20-B32B-ED281BD2B7F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/>
        </p:nvCxnSpPr>
        <p:spPr>
          <a:xfrm>
            <a:off x="685800" y="4916488"/>
            <a:ext cx="7924800" cy="4762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DAF61-3668-4AC4-B014-765BAE0164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6C5694-A7E3-4E64-A2D2-49A533DE4DD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/>
        </p:nvCxnSpPr>
        <p:spPr>
          <a:xfrm>
            <a:off x="563563" y="2179638"/>
            <a:ext cx="3748087" cy="1587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4754563" y="2179638"/>
            <a:ext cx="3749675" cy="1587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2" name="Content Placeholder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4" name="Content Placeholder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10D30C-25FF-46EE-800E-07DBBCD09CC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Date Placeholder 6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D70263-1846-4674-B25E-FE95A9F9C9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8FBEB9-22BE-4C68-B4AA-59F77776472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Content Placeholder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1" name="Title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2890EB-79AF-4851-B730-EA29C297D15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>
            <a:normAutofit/>
          </a:bodyPr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noProof="0" smtClean="0"/>
              <a:t>Click icon to add picture</a:t>
            </a:r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5E3720-80E2-4E12-864F-4DA2437051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ext Placeholder 8"/>
          <p:cNvSpPr>
            <a:spLocks noGrp="1"/>
          </p:cNvSpPr>
          <p:nvPr>
            <p:ph type="body" idx="1"/>
          </p:nvPr>
        </p:nvSpPr>
        <p:spPr bwMode="auto">
          <a:xfrm>
            <a:off x="457200" y="1447800"/>
            <a:ext cx="8229600" cy="4678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5791200" y="6203950"/>
            <a:ext cx="2590800" cy="384175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2133600" y="6203950"/>
            <a:ext cx="3581400" cy="384175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410575" y="6181725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99E4320D-3F3D-44BA-A3B4-DC0CFFDF627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860" r:id="rId1"/>
    <p:sldLayoutId id="2147483852" r:id="rId2"/>
    <p:sldLayoutId id="2147483861" r:id="rId3"/>
    <p:sldLayoutId id="2147483853" r:id="rId4"/>
    <p:sldLayoutId id="2147483862" r:id="rId5"/>
    <p:sldLayoutId id="2147483854" r:id="rId6"/>
    <p:sldLayoutId id="2147483855" r:id="rId7"/>
    <p:sldLayoutId id="2147483856" r:id="rId8"/>
    <p:sldLayoutId id="2147483857" r:id="rId9"/>
    <p:sldLayoutId id="2147483858" r:id="rId10"/>
    <p:sldLayoutId id="2147483859" r:id="rId11"/>
    <p:sldLayoutId id="2147483863" r:id="rId12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lang="en-US" sz="4200" kern="1200" spc="-10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rgbClr val="F9F9F9"/>
          </a:solidFill>
          <a:latin typeface="Constantia" pitchFamily="18" charset="0"/>
        </a:defRPr>
      </a:lvl9pPr>
    </p:titleStyle>
    <p:bodyStyle>
      <a:lvl1pPr marL="273050" indent="-273050" algn="l" rtl="0" eaLnBrk="0" fontAlgn="base" hangingPunct="0">
        <a:spcBef>
          <a:spcPts val="600"/>
        </a:spcBef>
        <a:spcAft>
          <a:spcPct val="0"/>
        </a:spcAft>
        <a:buClr>
          <a:schemeClr val="accent2"/>
        </a:buClr>
        <a:buSzPct val="85000"/>
        <a:buFont typeface="Wingdings 2" pitchFamily="18" charset="2"/>
        <a:buChar char="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73050" algn="l" rtl="0" eaLnBrk="0" fontAlgn="base" hangingPunct="0">
        <a:spcBef>
          <a:spcPts val="300"/>
        </a:spcBef>
        <a:spcAft>
          <a:spcPct val="0"/>
        </a:spcAft>
        <a:buClr>
          <a:srgbClr val="D6903D"/>
        </a:buClr>
        <a:buSzPct val="85000"/>
        <a:buFont typeface="Wingdings 2" pitchFamily="18" charset="2"/>
        <a:buChar char=""/>
        <a:defRPr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4888" indent="-228600" algn="l" rtl="0" eaLnBrk="0" fontAlgn="base" hangingPunct="0">
        <a:spcBef>
          <a:spcPts val="300"/>
        </a:spcBef>
        <a:spcAft>
          <a:spcPct val="0"/>
        </a:spcAft>
        <a:buClr>
          <a:srgbClr val="B37732"/>
        </a:buClr>
        <a:buSzPct val="85000"/>
        <a:buFont typeface="Wingdings 2" pitchFamily="18" charset="2"/>
        <a:buChar char="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79525" indent="-228600" algn="l" rtl="0" eaLnBrk="0" fontAlgn="base" hangingPunct="0">
        <a:spcBef>
          <a:spcPts val="300"/>
        </a:spcBef>
        <a:spcAft>
          <a:spcPct val="0"/>
        </a:spcAft>
        <a:buClr>
          <a:srgbClr val="D6903D"/>
        </a:buClr>
        <a:buSzPct val="85000"/>
        <a:buFont typeface="Wingdings 2" pitchFamily="18" charset="2"/>
        <a:buChar char=""/>
        <a:defRPr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163" indent="-228600" algn="l" rtl="0" eaLnBrk="0" fontAlgn="base" hangingPunct="0">
        <a:spcBef>
          <a:spcPts val="338"/>
        </a:spcBef>
        <a:spcAft>
          <a:spcPct val="0"/>
        </a:spcAft>
        <a:buClr>
          <a:srgbClr val="D6903D"/>
        </a:buClr>
        <a:buSzPct val="85000"/>
        <a:buFont typeface="Wingdings 2" pitchFamily="18" charset="2"/>
        <a:buChar char="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57313" y="4286250"/>
            <a:ext cx="6400800" cy="1752600"/>
          </a:xfrm>
        </p:spPr>
        <p:txBody>
          <a:bodyPr>
            <a:normAutofit fontScale="92500" lnSpcReduction="10000"/>
          </a:bodyPr>
          <a:lstStyle/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en-US" sz="2000" dirty="0" err="1" smtClean="0"/>
              <a:t>Awaluddin</a:t>
            </a:r>
            <a:r>
              <a:rPr lang="en-US" sz="2000" dirty="0" smtClean="0"/>
              <a:t> Safar bin </a:t>
            </a:r>
            <a:r>
              <a:rPr lang="en-US" sz="2000" dirty="0" err="1" smtClean="0"/>
              <a:t>Jaafar</a:t>
            </a:r>
            <a:endParaRPr lang="en-US" sz="2000" dirty="0" smtClean="0"/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en-US" sz="2000" dirty="0" err="1" smtClean="0"/>
              <a:t>Fikri</a:t>
            </a:r>
            <a:r>
              <a:rPr lang="en-US" sz="2000" dirty="0" smtClean="0"/>
              <a:t> </a:t>
            </a:r>
            <a:r>
              <a:rPr lang="en-US" sz="2000" dirty="0" err="1" smtClean="0"/>
              <a:t>Nazwan</a:t>
            </a:r>
            <a:r>
              <a:rPr lang="en-US" sz="2000" dirty="0" smtClean="0"/>
              <a:t> bin Mahmud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en-US" sz="2000" dirty="0" err="1" smtClean="0"/>
              <a:t>Foo</a:t>
            </a:r>
            <a:r>
              <a:rPr lang="en-US" sz="2000" dirty="0" smtClean="0"/>
              <a:t> Chuan Yee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en-US" sz="2000" dirty="0" err="1" smtClean="0"/>
              <a:t>Aizat</a:t>
            </a:r>
            <a:r>
              <a:rPr lang="en-US" sz="2000" dirty="0" smtClean="0"/>
              <a:t> </a:t>
            </a:r>
            <a:r>
              <a:rPr lang="en-US" sz="2000" dirty="0" err="1" smtClean="0"/>
              <a:t>Rushdi</a:t>
            </a:r>
            <a:r>
              <a:rPr lang="en-US" sz="2000" dirty="0" smtClean="0"/>
              <a:t> bin </a:t>
            </a:r>
            <a:r>
              <a:rPr lang="en-US" sz="2000" dirty="0" err="1" smtClean="0"/>
              <a:t>Che</a:t>
            </a:r>
            <a:r>
              <a:rPr lang="en-US" sz="2000" dirty="0" smtClean="0"/>
              <a:t> </a:t>
            </a:r>
            <a:r>
              <a:rPr lang="en-US" sz="2000" dirty="0" err="1" smtClean="0"/>
              <a:t>Jaafar</a:t>
            </a:r>
            <a:endParaRPr lang="en-US" sz="2000" dirty="0" smtClean="0"/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en-US" sz="2000" dirty="0" smtClean="0"/>
              <a:t>Muhammad </a:t>
            </a:r>
            <a:r>
              <a:rPr lang="en-US" sz="2000" dirty="0" err="1" smtClean="0"/>
              <a:t>Azhan</a:t>
            </a:r>
            <a:r>
              <a:rPr lang="en-US" sz="2000" dirty="0" smtClean="0"/>
              <a:t> </a:t>
            </a:r>
            <a:r>
              <a:rPr lang="en-US" sz="2000" dirty="0" err="1" smtClean="0"/>
              <a:t>Zaffuan</a:t>
            </a:r>
            <a:r>
              <a:rPr lang="en-US" sz="2000" dirty="0" smtClean="0"/>
              <a:t> bin </a:t>
            </a:r>
            <a:r>
              <a:rPr lang="en-US" sz="2000" dirty="0" err="1" smtClean="0"/>
              <a:t>Ramli</a:t>
            </a:r>
            <a:endParaRPr lang="en-US" sz="2000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85786" y="2786058"/>
            <a:ext cx="7772400" cy="1470025"/>
          </a:xfrm>
        </p:spPr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z="8000" smtClean="0"/>
              <a:t>POETRY</a:t>
            </a:r>
            <a:r>
              <a:rPr smtClean="0"/>
              <a:t/>
            </a:r>
            <a:br>
              <a:rPr smtClean="0"/>
            </a:br>
            <a:r>
              <a:rPr sz="6000" smtClean="0"/>
              <a:t>POETRY</a:t>
            </a:r>
            <a:r>
              <a:rPr smtClean="0"/>
              <a:t/>
            </a:r>
            <a:br>
              <a:rPr smtClean="0"/>
            </a:br>
            <a:r>
              <a:rPr smtClean="0"/>
              <a:t>POETRY</a:t>
            </a:r>
            <a:br>
              <a:rPr smtClean="0"/>
            </a:br>
            <a:r>
              <a:rPr sz="3200" smtClean="0"/>
              <a:t>POETRY</a:t>
            </a:r>
            <a:r>
              <a:rPr smtClean="0"/>
              <a:t/>
            </a:r>
            <a:br>
              <a:rPr smtClean="0"/>
            </a:b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chemeClr val="tx2">
                    <a:satMod val="130000"/>
                  </a:schemeClr>
                </a:solidFill>
              </a:rPr>
              <a:t>Elements of Poetry</a:t>
            </a:r>
            <a:endParaRPr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Meaning</a:t>
            </a:r>
          </a:p>
          <a:p>
            <a:pPr eaLnBrk="1" hangingPunct="1"/>
            <a:r>
              <a:rPr lang="en-US" smtClean="0"/>
              <a:t>Rhythm</a:t>
            </a:r>
          </a:p>
          <a:p>
            <a:pPr eaLnBrk="1" hangingPunct="1"/>
            <a:r>
              <a:rPr lang="en-US" smtClean="0"/>
              <a:t>Sound Patterns</a:t>
            </a:r>
          </a:p>
          <a:p>
            <a:pPr eaLnBrk="1" hangingPunct="1"/>
            <a:r>
              <a:rPr lang="en-US" smtClean="0"/>
              <a:t>Figurative Language</a:t>
            </a:r>
          </a:p>
          <a:p>
            <a:pPr eaLnBrk="1" hangingPunct="1"/>
            <a:r>
              <a:rPr lang="en-US" smtClean="0"/>
              <a:t>Sense Imagery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chemeClr val="tx2">
                    <a:satMod val="130000"/>
                  </a:schemeClr>
                </a:solidFill>
              </a:rPr>
              <a:t>Meaning</a:t>
            </a:r>
            <a:endParaRPr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638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Underlying idea, feeling or mood expressed through the poem.</a:t>
            </a:r>
          </a:p>
          <a:p>
            <a:pPr eaLnBrk="1" hangingPunct="1"/>
            <a:r>
              <a:rPr lang="en-US" smtClean="0"/>
              <a:t>It is the way a poet chooses to express emotions and thoughts.</a:t>
            </a:r>
          </a:p>
          <a:p>
            <a:pPr eaLnBrk="1" hangingPunct="1"/>
            <a:r>
              <a:rPr lang="en-US" smtClean="0"/>
              <a:t>The meaning of the poem is the expressed or implied message the poet conveys.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chemeClr val="tx2">
                    <a:satMod val="130000"/>
                  </a:schemeClr>
                </a:solidFill>
              </a:rPr>
              <a:t>Rhythm</a:t>
            </a:r>
            <a:endParaRPr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741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2800" smtClean="0"/>
              <a:t>The beat of the poem.</a:t>
            </a:r>
          </a:p>
          <a:p>
            <a:pPr eaLnBrk="1" hangingPunct="1"/>
            <a:r>
              <a:rPr lang="en-US" sz="2800" smtClean="0"/>
              <a:t>Poetry relies on rhythm to help communicate meaning.</a:t>
            </a:r>
          </a:p>
          <a:p>
            <a:pPr eaLnBrk="1" hangingPunct="1"/>
            <a:r>
              <a:rPr lang="en-US" sz="2800" smtClean="0"/>
              <a:t>A fast rhythm can provide the listener with a feeling of happiness, excitement, drama, and even tension and surprise.</a:t>
            </a:r>
          </a:p>
          <a:p>
            <a:pPr eaLnBrk="1" hangingPunct="1"/>
            <a:r>
              <a:rPr lang="en-US" sz="2800" smtClean="0"/>
              <a:t>A slow rhythm can evoke tranquility, inevitability, and harmony, among other feelings.</a:t>
            </a:r>
          </a:p>
          <a:p>
            <a:pPr eaLnBrk="1" hangingPunct="1"/>
            <a:r>
              <a:rPr lang="en-US" sz="2800" smtClean="0"/>
              <a:t>A change in rhythm during a poem signals the listener to a change in meaning.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chemeClr val="tx2">
                    <a:satMod val="130000"/>
                  </a:schemeClr>
                </a:solidFill>
              </a:rPr>
              <a:t>Sound Patterns</a:t>
            </a:r>
            <a:endParaRPr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843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2800" smtClean="0"/>
              <a:t>Are made by repeated sounds and combinations of sounds in the words.</a:t>
            </a:r>
          </a:p>
          <a:p>
            <a:pPr eaLnBrk="1" hangingPunct="1"/>
            <a:r>
              <a:rPr lang="en-US" sz="2800" smtClean="0"/>
              <a:t>Words, phrases, or lines are sometimes repeated in their entirety.</a:t>
            </a:r>
          </a:p>
          <a:p>
            <a:pPr eaLnBrk="1" hangingPunct="1"/>
            <a:r>
              <a:rPr lang="en-US" sz="2800" smtClean="0"/>
              <a:t>Rhyme</a:t>
            </a:r>
          </a:p>
          <a:p>
            <a:pPr lvl="1" eaLnBrk="1" hangingPunct="1"/>
            <a:r>
              <a:rPr lang="en-US" smtClean="0"/>
              <a:t>Sound device that children most recognized and enjoy.</a:t>
            </a:r>
          </a:p>
          <a:p>
            <a:pPr lvl="1" eaLnBrk="1" hangingPunct="1"/>
            <a:r>
              <a:rPr lang="en-US" smtClean="0"/>
              <a:t>Occurs when the ends of words have the same sounds.</a:t>
            </a:r>
          </a:p>
          <a:p>
            <a:pPr lvl="1" eaLnBrk="1" hangingPunct="1"/>
            <a:r>
              <a:rPr lang="en-US" smtClean="0"/>
              <a:t>Eg: vat, rat, that, brat</a:t>
            </a:r>
          </a:p>
          <a:p>
            <a:pPr lvl="3" eaLnBrk="1" hangingPunct="1">
              <a:buFont typeface="Wingdings 2" pitchFamily="18" charset="2"/>
              <a:buNone/>
            </a:pPr>
            <a:r>
              <a:rPr lang="en-US" sz="2800" smtClean="0"/>
              <a:t>: hay, they, flay, stray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Content Placeholder 2"/>
          <p:cNvSpPr>
            <a:spLocks noGrp="1"/>
          </p:cNvSpPr>
          <p:nvPr>
            <p:ph idx="1"/>
          </p:nvPr>
        </p:nvSpPr>
        <p:spPr>
          <a:xfrm>
            <a:off x="1435100" y="457200"/>
            <a:ext cx="7499350" cy="5791200"/>
          </a:xfrm>
        </p:spPr>
        <p:txBody>
          <a:bodyPr/>
          <a:lstStyle/>
          <a:p>
            <a:pPr eaLnBrk="1" hangingPunct="1"/>
            <a:r>
              <a:rPr lang="en-US" smtClean="0"/>
              <a:t>Assonance</a:t>
            </a:r>
          </a:p>
          <a:p>
            <a:pPr lvl="1" eaLnBrk="1" hangingPunct="1"/>
            <a:r>
              <a:rPr lang="en-US" sz="3200" smtClean="0"/>
              <a:t>For effect.</a:t>
            </a:r>
          </a:p>
          <a:p>
            <a:pPr lvl="1" eaLnBrk="1" hangingPunct="1"/>
            <a:r>
              <a:rPr lang="en-US" sz="3200" smtClean="0"/>
              <a:t>The same vowel sound is heard repeatedly within a line or a few lines of poetry.</a:t>
            </a:r>
          </a:p>
          <a:p>
            <a:pPr lvl="1" eaLnBrk="1" hangingPunct="1"/>
            <a:r>
              <a:rPr lang="en-US" sz="3200" smtClean="0"/>
              <a:t>Eg: hoop, gloom, moon, moot, boots.</a:t>
            </a:r>
          </a:p>
          <a:p>
            <a:pPr eaLnBrk="1" hangingPunct="1"/>
            <a:r>
              <a:rPr lang="en-US" smtClean="0"/>
              <a:t>Alliteration</a:t>
            </a:r>
          </a:p>
          <a:p>
            <a:pPr lvl="1" eaLnBrk="1" hangingPunct="1"/>
            <a:r>
              <a:rPr lang="en-US" sz="3200" smtClean="0"/>
              <a:t>Initial consonant sounds are heard frequently within a few lines of poetry.</a:t>
            </a:r>
          </a:p>
          <a:p>
            <a:pPr lvl="1" eaLnBrk="1" hangingPunct="1"/>
            <a:r>
              <a:rPr lang="en-US" sz="3200" smtClean="0"/>
              <a:t>Eg: ship, shy, shape</a:t>
            </a:r>
          </a:p>
          <a:p>
            <a:pPr eaLnBrk="1" hangingPunct="1">
              <a:buFont typeface="Wingdings 2" pitchFamily="18" charset="2"/>
              <a:buNone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Content Placeholder 2"/>
          <p:cNvSpPr>
            <a:spLocks noGrp="1"/>
          </p:cNvSpPr>
          <p:nvPr>
            <p:ph idx="1"/>
          </p:nvPr>
        </p:nvSpPr>
        <p:spPr>
          <a:xfrm>
            <a:off x="1435100" y="457200"/>
            <a:ext cx="7499350" cy="5791200"/>
          </a:xfrm>
        </p:spPr>
        <p:txBody>
          <a:bodyPr/>
          <a:lstStyle/>
          <a:p>
            <a:pPr eaLnBrk="1" hangingPunct="1"/>
            <a:r>
              <a:rPr lang="en-US" smtClean="0"/>
              <a:t>Consonance	</a:t>
            </a:r>
          </a:p>
          <a:p>
            <a:pPr lvl="1" eaLnBrk="1" hangingPunct="1"/>
            <a:r>
              <a:rPr lang="en-US" sz="3200" smtClean="0"/>
              <a:t>Refers to a close juxtaposition of similar final consonant sounds, as in flake, chuck, stroke.</a:t>
            </a:r>
          </a:p>
          <a:p>
            <a:pPr eaLnBrk="1" hangingPunct="1"/>
            <a:r>
              <a:rPr lang="en-US" smtClean="0"/>
              <a:t>Onomatopoeia</a:t>
            </a:r>
          </a:p>
          <a:p>
            <a:pPr lvl="1" eaLnBrk="1" hangingPunct="1"/>
            <a:r>
              <a:rPr lang="en-US" sz="3200" smtClean="0"/>
              <a:t>The sounds of the word imitates the real-world sound.</a:t>
            </a:r>
          </a:p>
          <a:p>
            <a:pPr lvl="1" eaLnBrk="1" hangingPunct="1"/>
            <a:r>
              <a:rPr lang="en-US" sz="3200" smtClean="0"/>
              <a:t>Eg: buzz – sound of bee</a:t>
            </a:r>
          </a:p>
          <a:p>
            <a:pPr lvl="2" eaLnBrk="1" hangingPunct="1">
              <a:buFont typeface="Wingdings 2" pitchFamily="18" charset="2"/>
              <a:buNone/>
            </a:pPr>
            <a:r>
              <a:rPr lang="en-US" sz="3200" smtClean="0"/>
              <a:t>    : hiss – sound of snake</a:t>
            </a:r>
          </a:p>
          <a:p>
            <a:pPr lvl="1"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chemeClr val="tx2">
                    <a:satMod val="130000"/>
                  </a:schemeClr>
                </a:solidFill>
              </a:rPr>
              <a:t>Figurative Language</a:t>
            </a:r>
            <a:endParaRPr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2150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Takes many different forms, but it involves comparing or contrasting one object, idea, or feeling with one another.</a:t>
            </a:r>
          </a:p>
          <a:p>
            <a:pPr eaLnBrk="1" hangingPunct="1"/>
            <a:r>
              <a:rPr lang="en-US" smtClean="0"/>
              <a:t>Simile</a:t>
            </a:r>
          </a:p>
          <a:p>
            <a:pPr lvl="1" eaLnBrk="1" hangingPunct="1"/>
            <a:r>
              <a:rPr lang="en-US" smtClean="0"/>
              <a:t>Direct comparison or contrasting one object, idea, or feeling with one another.</a:t>
            </a:r>
          </a:p>
          <a:p>
            <a:pPr lvl="2" eaLnBrk="1" hangingPunct="1"/>
            <a:r>
              <a:rPr lang="en-US" smtClean="0"/>
              <a:t>Star – diamond</a:t>
            </a:r>
          </a:p>
          <a:p>
            <a:pPr lvl="2" eaLnBrk="1" hangingPunct="1"/>
            <a:r>
              <a:rPr lang="en-US" smtClean="0"/>
              <a:t>Gold – time</a:t>
            </a:r>
          </a:p>
          <a:p>
            <a:pPr lvl="2" eaLnBrk="1" hangingPunct="1"/>
            <a:r>
              <a:rPr lang="en-US" smtClean="0"/>
              <a:t>Red - blood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Content Placeholder 2"/>
          <p:cNvSpPr>
            <a:spLocks noGrp="1"/>
          </p:cNvSpPr>
          <p:nvPr>
            <p:ph idx="1"/>
          </p:nvPr>
        </p:nvSpPr>
        <p:spPr>
          <a:xfrm>
            <a:off x="1435100" y="457200"/>
            <a:ext cx="7499350" cy="5791200"/>
          </a:xfrm>
        </p:spPr>
        <p:txBody>
          <a:bodyPr/>
          <a:lstStyle/>
          <a:p>
            <a:pPr marL="365125" indent="-282575" eaLnBrk="1" hangingPunct="1"/>
            <a:r>
              <a:rPr lang="en-US" smtClean="0"/>
              <a:t>Metaphor</a:t>
            </a:r>
          </a:p>
          <a:p>
            <a:pPr lvl="1" indent="-236538" eaLnBrk="1" hangingPunct="1">
              <a:buFont typeface="Verdana" pitchFamily="34" charset="0"/>
              <a:buChar char="◦"/>
            </a:pPr>
            <a:r>
              <a:rPr lang="en-US" smtClean="0"/>
              <a:t>Comparison without a signal word to evoke the similarities.</a:t>
            </a:r>
          </a:p>
          <a:p>
            <a:pPr lvl="1" indent="-236538" eaLnBrk="1" hangingPunct="1">
              <a:buFont typeface="Verdana" pitchFamily="34" charset="0"/>
              <a:buChar char="◦"/>
            </a:pPr>
            <a:r>
              <a:rPr lang="en-US" smtClean="0"/>
              <a:t>In the poem “The Night Is A Black Cat”, the metaphor implies a comparison between the night sky and a black cat.</a:t>
            </a:r>
          </a:p>
          <a:p>
            <a:pPr marL="365125" indent="-282575" eaLnBrk="1" hangingPunct="1"/>
            <a:r>
              <a:rPr lang="en-US" smtClean="0"/>
              <a:t>Personification</a:t>
            </a:r>
          </a:p>
          <a:p>
            <a:pPr lvl="1" indent="-236538" eaLnBrk="1" hangingPunct="1">
              <a:buFont typeface="Verdana" pitchFamily="34" charset="0"/>
              <a:buChar char="◦"/>
            </a:pPr>
            <a:r>
              <a:rPr lang="en-US" smtClean="0"/>
              <a:t>Attribution of human qualities to animate, nonhuman beings or to inanimate objects for the purpose of drawing a comparison between the animal or object and human beings.</a:t>
            </a:r>
          </a:p>
          <a:p>
            <a:pPr lvl="1" indent="-236538" eaLnBrk="1" hangingPunct="1">
              <a:buFont typeface="Verdana" pitchFamily="34" charset="0"/>
              <a:buChar char="◦"/>
            </a:pPr>
            <a:r>
              <a:rPr lang="en-US" smtClean="0"/>
              <a:t>Eg: The food is calling my name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Content Placeholder 2"/>
          <p:cNvSpPr>
            <a:spLocks noGrp="1"/>
          </p:cNvSpPr>
          <p:nvPr>
            <p:ph idx="1"/>
          </p:nvPr>
        </p:nvSpPr>
        <p:spPr>
          <a:xfrm>
            <a:off x="1435100" y="533400"/>
            <a:ext cx="7499350" cy="5715000"/>
          </a:xfrm>
        </p:spPr>
        <p:txBody>
          <a:bodyPr/>
          <a:lstStyle/>
          <a:p>
            <a:pPr eaLnBrk="1" hangingPunct="1"/>
            <a:r>
              <a:rPr lang="en-US" smtClean="0"/>
              <a:t>Hyperbole</a:t>
            </a:r>
          </a:p>
          <a:p>
            <a:pPr lvl="1" eaLnBrk="1" hangingPunct="1"/>
            <a:r>
              <a:rPr lang="en-US" smtClean="0"/>
              <a:t>An exaggeration to highlight reality or to point out ridiculousness.</a:t>
            </a:r>
          </a:p>
          <a:p>
            <a:pPr lvl="1" eaLnBrk="1" hangingPunct="1"/>
            <a:r>
              <a:rPr lang="en-US" smtClean="0"/>
              <a:t>Eg. There is a river streaming down his eyes.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chemeClr val="tx2">
                    <a:satMod val="130000"/>
                  </a:schemeClr>
                </a:solidFill>
              </a:rPr>
              <a:t>Sense Imagery</a:t>
            </a:r>
            <a:endParaRPr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/>
              <a:t>A poet will play on one or more of the five senses in descriptive and narrative language.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/>
              <a:t>Sight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en-US" dirty="0" smtClean="0"/>
              <a:t>Awakened through the depiction of beauty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/>
              <a:t>Hearing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en-US" dirty="0" smtClean="0"/>
              <a:t>Evoked by the sound of a city street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/>
              <a:t>Smell and taste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en-US" dirty="0" smtClean="0"/>
              <a:t>Recalled through the description of a fish left too long in the sun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/>
              <a:t>Touch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en-US" dirty="0" smtClean="0"/>
              <a:t>Sensitized through describing the gritty discomfort of a wet swimsuit caked with the sand from </a:t>
            </a:r>
            <a:r>
              <a:rPr lang="en-US" smtClean="0"/>
              <a:t>the beach.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GB" sz="2800" smtClean="0">
                <a:latin typeface="Garamond" pitchFamily="18" charset="0"/>
              </a:rPr>
              <a:t>Poetry is the </a:t>
            </a:r>
            <a:r>
              <a:rPr lang="en-GB" sz="2800" smtClean="0">
                <a:solidFill>
                  <a:srgbClr val="008000"/>
                </a:solidFill>
                <a:latin typeface="Garamond" pitchFamily="18" charset="0"/>
              </a:rPr>
              <a:t>concentrated expression of ideas and feelings through precise and imaginative words selected for their sonorous and rhythmical effects</a:t>
            </a:r>
            <a:r>
              <a:rPr lang="en-GB" sz="2800" smtClean="0">
                <a:latin typeface="Garamond" pitchFamily="18" charset="0"/>
              </a:rPr>
              <a:t>. </a:t>
            </a:r>
          </a:p>
          <a:p>
            <a:pPr eaLnBrk="1" hangingPunct="1"/>
            <a:r>
              <a:rPr lang="en-GB" sz="2800" smtClean="0">
                <a:latin typeface="Garamond" pitchFamily="18" charset="0"/>
              </a:rPr>
              <a:t>Poetry, in the form of nursery rhymes, is a natural beginning to literature for young children and enjoyable literary form for all ages.</a:t>
            </a:r>
          </a:p>
          <a:p>
            <a:pPr eaLnBrk="1" hangingPunct="1"/>
            <a:r>
              <a:rPr lang="en-GB" sz="2800" smtClean="0">
                <a:latin typeface="Garamond" pitchFamily="18" charset="0"/>
              </a:rPr>
              <a:t>Poetry is a </a:t>
            </a:r>
            <a:r>
              <a:rPr lang="en-GB" sz="2800" smtClean="0">
                <a:solidFill>
                  <a:srgbClr val="000099"/>
                </a:solidFill>
                <a:latin typeface="Garamond" pitchFamily="18" charset="0"/>
              </a:rPr>
              <a:t>form of language that can evoke great depth of feeling and provoke new insights through imaginative and beautiful language</a:t>
            </a:r>
            <a:r>
              <a:rPr lang="en-GB" sz="2800" smtClean="0">
                <a:latin typeface="Garamond" pitchFamily="18" charset="0"/>
              </a:rPr>
              <a:t>.</a:t>
            </a:r>
            <a:endParaRPr lang="en-US" sz="2800" smtClean="0">
              <a:latin typeface="Garamond" pitchFamily="18" charset="0"/>
            </a:endParaRP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GB">
                <a:solidFill>
                  <a:srgbClr val="FF0000"/>
                </a:solidFill>
                <a:latin typeface="Garamond" pitchFamily="18" charset="0"/>
              </a:rPr>
              <a:t>DEFINITION…</a:t>
            </a:r>
            <a:endParaRPr>
              <a:solidFill>
                <a:srgbClr val="FF0000"/>
              </a:solidFill>
              <a:latin typeface="Garamond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14348" y="4143380"/>
            <a:ext cx="7772400" cy="1470025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z="6000" b="1" smtClean="0">
                <a:solidFill>
                  <a:srgbClr val="008000"/>
                </a:solidFill>
                <a:latin typeface="Bradley Hand ITC" pitchFamily="66" charset="0"/>
              </a:rPr>
              <a:t>EVALUATION </a:t>
            </a:r>
            <a:br>
              <a:rPr sz="6000" b="1" smtClean="0">
                <a:solidFill>
                  <a:srgbClr val="008000"/>
                </a:solidFill>
                <a:latin typeface="Bradley Hand ITC" pitchFamily="66" charset="0"/>
              </a:rPr>
            </a:br>
            <a:r>
              <a:rPr sz="6000" b="1" smtClean="0">
                <a:solidFill>
                  <a:srgbClr val="008000"/>
                </a:solidFill>
                <a:latin typeface="Bradley Hand ITC" pitchFamily="66" charset="0"/>
              </a:rPr>
              <a:t>&amp;</a:t>
            </a:r>
            <a:br>
              <a:rPr sz="6000" b="1" smtClean="0">
                <a:solidFill>
                  <a:srgbClr val="008000"/>
                </a:solidFill>
                <a:latin typeface="Bradley Hand ITC" pitchFamily="66" charset="0"/>
              </a:rPr>
            </a:br>
            <a:r>
              <a:rPr sz="6000" b="1" smtClean="0">
                <a:solidFill>
                  <a:srgbClr val="008000"/>
                </a:solidFill>
                <a:latin typeface="Bradley Hand ITC" pitchFamily="66" charset="0"/>
              </a:rPr>
              <a:t>	SELECTION OF POETRY</a:t>
            </a:r>
            <a:endParaRPr sz="6000" b="1">
              <a:solidFill>
                <a:srgbClr val="008000"/>
              </a:solidFill>
              <a:latin typeface="Bradley Hand ITC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Ideas and feeling expressed are worthy, fresh, and imaginative.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The expression is unique, the reader will perceive ordinary things in many ways.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Is appropriate to the experiences of children 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rgbClr val="00B0F0"/>
                </a:solidFill>
              </a:rPr>
              <a:t>What are the criteria?</a:t>
            </a:r>
            <a:endParaRPr>
              <a:solidFill>
                <a:srgbClr val="00B0F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105400"/>
          </a:xfrm>
        </p:spPr>
        <p:txBody>
          <a:bodyPr/>
          <a:lstStyle/>
          <a:p>
            <a:pPr eaLnBrk="1" hangingPunct="1"/>
            <a:r>
              <a:rPr lang="en-US" smtClean="0"/>
              <a:t>Presents the world via a child’s perspective and focuses on their lives &amp; activities.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Judged on the quality of the poetry first, illustrations and appearance second.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Narrative poems are preferred.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Share poems by a variety of authors.</a:t>
            </a:r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/>
              <a:t>Still on criteria…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105400"/>
          </a:xfrm>
        </p:spPr>
        <p:txBody>
          <a:bodyPr/>
          <a:lstStyle/>
          <a:p>
            <a:pPr eaLnBrk="1" hangingPunct="1"/>
            <a:r>
              <a:rPr lang="en-US" smtClean="0">
                <a:solidFill>
                  <a:schemeClr val="bg1"/>
                </a:solidFill>
              </a:rPr>
              <a:t>The National Council of Teachers of English (NCTE) Award was established in 1977, US to honour living US poets whose poetry has contributed substantially to the lives children.</a:t>
            </a:r>
          </a:p>
          <a:p>
            <a:pPr eaLnBrk="1" hangingPunct="1"/>
            <a:endParaRPr lang="en-US" smtClean="0">
              <a:solidFill>
                <a:schemeClr val="bg1"/>
              </a:solidFill>
            </a:endParaRPr>
          </a:p>
          <a:p>
            <a:pPr eaLnBrk="1" hangingPunct="1"/>
            <a:r>
              <a:rPr lang="en-US" smtClean="0">
                <a:solidFill>
                  <a:schemeClr val="bg1"/>
                </a:solidFill>
              </a:rPr>
              <a:t>Awarded for the entire writing for children ages 3-13.</a:t>
            </a:r>
          </a:p>
          <a:p>
            <a:pPr eaLnBrk="1" hangingPunct="1"/>
            <a:endParaRPr lang="en-US" smtClean="0">
              <a:solidFill>
                <a:schemeClr val="bg1"/>
              </a:solidFill>
            </a:endParaRPr>
          </a:p>
          <a:p>
            <a:pPr eaLnBrk="1" hangingPunct="1"/>
            <a:r>
              <a:rPr lang="en-US" smtClean="0">
                <a:solidFill>
                  <a:schemeClr val="bg1"/>
                </a:solidFill>
              </a:rPr>
              <a:t>Held every 3 years.</a:t>
            </a:r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chemeClr val="bg1"/>
                </a:solidFill>
              </a:rPr>
              <a:t>NCTE</a:t>
            </a:r>
            <a:endParaRPr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Although more children’s poetry is being published and teachers-students are enjoying this genre, some report that they do not share poetry because of their uncertainty about selecting poems for their students.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Thus, by learning student’s preferences in poetry, a teacher can become more skillful at selecting good, enjoyable poems for them.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chemeClr val="tx2">
                    <a:lumMod val="50000"/>
                  </a:schemeClr>
                </a:solidFill>
              </a:rPr>
              <a:t>Main issue</a:t>
            </a:r>
            <a:endParaRPr>
              <a:solidFill>
                <a:schemeClr val="tx2">
                  <a:lumMod val="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648200"/>
          </a:xfrm>
        </p:spPr>
        <p:txBody>
          <a:bodyPr>
            <a:normAutofit/>
          </a:bodyPr>
          <a:lstStyle/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/>
              <a:t>Prefer narrative poems over lyrics poems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en-US" dirty="0" smtClean="0">
              <a:solidFill>
                <a:schemeClr val="accent5">
                  <a:lumMod val="60000"/>
                  <a:lumOff val="40000"/>
                </a:schemeClr>
              </a:solidFill>
            </a:endParaRP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Limericks were well liked compared to free verse and haiku.</a:t>
            </a: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en-US" dirty="0" smtClean="0">
              <a:solidFill>
                <a:schemeClr val="bg1"/>
              </a:solidFill>
            </a:endParaRP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>
                <a:solidFill>
                  <a:srgbClr val="FF0000"/>
                </a:solidFill>
              </a:rPr>
              <a:t>Enjoy poems that rhymed.</a:t>
            </a: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en-US" dirty="0" smtClean="0">
              <a:solidFill>
                <a:schemeClr val="bg1"/>
              </a:solidFill>
            </a:endParaRP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Prefer poems with regular, distinctive rhythm.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/>
              <a:t>Children’s Poetry Preferences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Like humourous poems, animals poems, and poems about enjoyable familiar experiences.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Prefer subjects on strange and fantastic events, animals (primary grade); realistic contents of humour, animals (intermediate)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Found figurative language in poetry confusing.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/>
          <a:lstStyle/>
          <a:p>
            <a:pPr eaLnBrk="1" hangingPunct="1"/>
            <a:r>
              <a:rPr lang="en-US" smtClean="0"/>
              <a:t>Children’s appreciation of poetry can be broaden and deepen by a good teacher.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Hence, a good selection of rhyming, narrative poems with distinct rhythms about humourous events, animals, familiar experiences is a good starting point for students who have little experiences with poetry. 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/>
              <a:t>In other words…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57200" y="3700463"/>
            <a:ext cx="8305800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en-US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z="6000">
                <a:solidFill>
                  <a:srgbClr val="008000"/>
                </a:solidFill>
              </a:rPr>
              <a:t>Poetry types and forms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/>
              <a:t>Lyric and Narrative poetry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sz="half" idx="1"/>
          </p:nvPr>
        </p:nvSpPr>
        <p:spPr>
          <a:xfrm>
            <a:off x="457200" y="1524000"/>
            <a:ext cx="4059238" cy="4572000"/>
          </a:xfrm>
        </p:spPr>
        <p:txBody>
          <a:bodyPr/>
          <a:lstStyle/>
          <a:p>
            <a:pPr eaLnBrk="1" hangingPunct="1"/>
            <a:r>
              <a:rPr lang="en-US" smtClean="0"/>
              <a:t>Lyric poetry- captures a moment, a feeling or a scene and is descriptive in nature.</a:t>
            </a:r>
          </a:p>
        </p:txBody>
      </p:sp>
      <p:sp>
        <p:nvSpPr>
          <p:cNvPr id="34820" name="Rectangle 4"/>
          <p:cNvSpPr>
            <a:spLocks noGrp="1" noChangeArrowheads="1"/>
          </p:cNvSpPr>
          <p:nvPr>
            <p:ph sz="half" idx="2"/>
          </p:nvPr>
        </p:nvSpPr>
        <p:spPr>
          <a:xfrm>
            <a:off x="4648200" y="1524000"/>
            <a:ext cx="4059238" cy="4572000"/>
          </a:xfrm>
        </p:spPr>
        <p:txBody>
          <a:bodyPr/>
          <a:lstStyle/>
          <a:p>
            <a:pPr eaLnBrk="1" hangingPunct="1"/>
            <a:r>
              <a:rPr lang="en-US" smtClean="0"/>
              <a:t>Narrative poetry- tells a story or includes a sequences of events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GB" smtClean="0">
                <a:solidFill>
                  <a:srgbClr val="FF9900"/>
                </a:solidFill>
                <a:latin typeface="Garamond" pitchFamily="18" charset="0"/>
              </a:rPr>
              <a:t>Mother Goose and Nursery Rhyme Books</a:t>
            </a:r>
          </a:p>
          <a:p>
            <a:pPr eaLnBrk="1" hangingPunct="1"/>
            <a:r>
              <a:rPr lang="en-GB" smtClean="0">
                <a:solidFill>
                  <a:srgbClr val="008000"/>
                </a:solidFill>
                <a:latin typeface="Garamond" pitchFamily="18" charset="0"/>
              </a:rPr>
              <a:t>Nursery and Folk Songbooks</a:t>
            </a:r>
          </a:p>
          <a:p>
            <a:pPr eaLnBrk="1" hangingPunct="1"/>
            <a:r>
              <a:rPr lang="en-GB" smtClean="0">
                <a:solidFill>
                  <a:srgbClr val="000066"/>
                </a:solidFill>
                <a:latin typeface="Garamond" pitchFamily="18" charset="0"/>
              </a:rPr>
              <a:t>Anthologies of Poetry</a:t>
            </a:r>
          </a:p>
          <a:p>
            <a:pPr eaLnBrk="1" hangingPunct="1"/>
            <a:r>
              <a:rPr lang="en-GB" smtClean="0">
                <a:solidFill>
                  <a:srgbClr val="660066"/>
                </a:solidFill>
                <a:latin typeface="Garamond" pitchFamily="18" charset="0"/>
              </a:rPr>
              <a:t>Specialized Poetry Books</a:t>
            </a:r>
          </a:p>
          <a:p>
            <a:pPr eaLnBrk="1" hangingPunct="1"/>
            <a:r>
              <a:rPr lang="en-GB" smtClean="0">
                <a:solidFill>
                  <a:srgbClr val="FF0000"/>
                </a:solidFill>
                <a:latin typeface="Garamond" pitchFamily="18" charset="0"/>
              </a:rPr>
              <a:t>Single Illustrated Poems</a:t>
            </a:r>
          </a:p>
          <a:p>
            <a:pPr eaLnBrk="1" hangingPunct="1">
              <a:buFontTx/>
              <a:buNone/>
            </a:pPr>
            <a:endParaRPr lang="en-US" smtClean="0">
              <a:solidFill>
                <a:srgbClr val="FF0000"/>
              </a:solidFill>
              <a:latin typeface="Garamond" pitchFamily="18" charset="0"/>
            </a:endParaRP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GB">
                <a:solidFill>
                  <a:srgbClr val="FF0000"/>
                </a:solidFill>
                <a:latin typeface="Garamond" pitchFamily="18" charset="0"/>
              </a:rPr>
              <a:t>TYPES OF POETRY BOOKS</a:t>
            </a:r>
            <a:endParaRPr>
              <a:solidFill>
                <a:srgbClr val="FF0000"/>
              </a:solidFill>
              <a:latin typeface="Garamond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642910" y="1285860"/>
            <a:ext cx="7772400" cy="1143000"/>
          </a:xfrm>
        </p:spPr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>
                <a:solidFill>
                  <a:schemeClr val="accent4">
                    <a:lumMod val="75000"/>
                  </a:schemeClr>
                </a:solidFill>
              </a:rPr>
              <a:t>Poetic Form</a:t>
            </a:r>
            <a:r>
              <a:rPr/>
              <a:t/>
            </a:r>
            <a:br>
              <a:rPr/>
            </a:br>
            <a:r>
              <a:rPr/>
              <a:t>refers to the way the poem is structured or put together</a:t>
            </a:r>
          </a:p>
        </p:txBody>
      </p:sp>
      <p:graphicFrame>
        <p:nvGraphicFramePr>
          <p:cNvPr id="5135" name="Group 15"/>
          <p:cNvGraphicFramePr>
            <a:graphicFrameLocks noGrp="1"/>
          </p:cNvGraphicFramePr>
          <p:nvPr>
            <p:ph type="tbl" idx="1"/>
          </p:nvPr>
        </p:nvGraphicFramePr>
        <p:xfrm>
          <a:off x="533400" y="3276600"/>
          <a:ext cx="7772400" cy="533400"/>
        </p:xfrm>
        <a:graphic>
          <a:graphicData uri="http://schemas.openxmlformats.org/drawingml/2006/table">
            <a:tbl>
              <a:tblPr/>
              <a:tblGrid>
                <a:gridCol w="1943100"/>
                <a:gridCol w="1943100"/>
                <a:gridCol w="1943100"/>
                <a:gridCol w="1943100"/>
              </a:tblGrid>
              <a:tr h="533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couplets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tercets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quatrains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cinquins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Limericks</a:t>
            </a:r>
          </a:p>
          <a:p>
            <a:pPr eaLnBrk="1" hangingPunct="1"/>
            <a:r>
              <a:rPr lang="en-US" smtClean="0"/>
              <a:t>Ballads</a:t>
            </a:r>
          </a:p>
          <a:p>
            <a:pPr eaLnBrk="1" hangingPunct="1"/>
            <a:r>
              <a:rPr lang="en-US" smtClean="0"/>
              <a:t>Haiku</a:t>
            </a:r>
          </a:p>
          <a:p>
            <a:pPr eaLnBrk="1" hangingPunct="1"/>
            <a:r>
              <a:rPr lang="en-US" smtClean="0"/>
              <a:t>Free verse</a:t>
            </a:r>
          </a:p>
          <a:p>
            <a:pPr eaLnBrk="1" hangingPunct="1"/>
            <a:r>
              <a:rPr lang="en-US" smtClean="0"/>
              <a:t>Concrete poetry</a:t>
            </a: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/>
              <a:t>Other specific poetic forms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/>
              <a:t>Limericks</a:t>
            </a:r>
            <a:endParaRPr/>
          </a:p>
        </p:txBody>
      </p:sp>
      <p:sp>
        <p:nvSpPr>
          <p:cNvPr id="37891" name="Rectangle 3"/>
          <p:cNvSpPr>
            <a:spLocks noGrp="1" noChangeArrowheads="1"/>
          </p:cNvSpPr>
          <p:nvPr>
            <p:ph sz="half" idx="1"/>
          </p:nvPr>
        </p:nvSpPr>
        <p:spPr>
          <a:xfrm>
            <a:off x="457200" y="1524000"/>
            <a:ext cx="4059238" cy="4572000"/>
          </a:xfrm>
        </p:spPr>
        <p:txBody>
          <a:bodyPr/>
          <a:lstStyle/>
          <a:p>
            <a:pPr eaLnBrk="1" hangingPunct="1"/>
            <a:r>
              <a:rPr lang="en-US" smtClean="0"/>
              <a:t>Humorous</a:t>
            </a:r>
          </a:p>
          <a:p>
            <a:pPr eaLnBrk="1" hangingPunct="1"/>
            <a:r>
              <a:rPr lang="en-US" smtClean="0"/>
              <a:t>One stanza</a:t>
            </a:r>
          </a:p>
          <a:p>
            <a:pPr eaLnBrk="1" hangingPunct="1"/>
            <a:r>
              <a:rPr lang="en-US" smtClean="0"/>
              <a:t>Five-line verse form</a:t>
            </a:r>
          </a:p>
          <a:p>
            <a:pPr eaLnBrk="1" hangingPunct="1"/>
            <a:r>
              <a:rPr lang="en-US" smtClean="0"/>
              <a:t>Lines 1,2,5 rhyme and are of the same length</a:t>
            </a:r>
          </a:p>
          <a:p>
            <a:pPr eaLnBrk="1" hangingPunct="1"/>
            <a:r>
              <a:rPr lang="en-US" smtClean="0"/>
              <a:t>Lines 3,4 rhyme and are of the same length</a:t>
            </a:r>
          </a:p>
        </p:txBody>
      </p:sp>
      <p:sp>
        <p:nvSpPr>
          <p:cNvPr id="37892" name="Rectangle 4"/>
          <p:cNvSpPr>
            <a:spLocks noGrp="1" noChangeArrowheads="1"/>
          </p:cNvSpPr>
          <p:nvPr>
            <p:ph sz="half" idx="2"/>
          </p:nvPr>
        </p:nvSpPr>
        <p:spPr>
          <a:xfrm>
            <a:off x="4648200" y="1524000"/>
            <a:ext cx="4059238" cy="4572000"/>
          </a:xfrm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Ballad is a long narrative poem of popular origin</a:t>
            </a:r>
          </a:p>
          <a:p>
            <a:pPr eaLnBrk="1" hangingPunct="1"/>
            <a:r>
              <a:rPr lang="en-US" smtClean="0"/>
              <a:t>Usually adapted to singing</a:t>
            </a:r>
          </a:p>
          <a:p>
            <a:pPr eaLnBrk="1" hangingPunct="1"/>
            <a:r>
              <a:rPr lang="en-US" smtClean="0"/>
              <a:t>A traditional story poems are often romantic or heroic.</a:t>
            </a: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>
                <a:solidFill>
                  <a:schemeClr val="accent4">
                    <a:lumMod val="75000"/>
                  </a:schemeClr>
                </a:solidFill>
              </a:rPr>
              <a:t>Ballads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Haiku is lyric, unrhymed poem of japanese origin</a:t>
            </a:r>
          </a:p>
          <a:p>
            <a:pPr eaLnBrk="1" hangingPunct="1"/>
            <a:r>
              <a:rPr lang="en-US" smtClean="0"/>
              <a:t>It usually arranged on 3 lines </a:t>
            </a:r>
          </a:p>
          <a:p>
            <a:pPr eaLnBrk="1" hangingPunct="1"/>
            <a:r>
              <a:rPr lang="en-US" smtClean="0"/>
              <a:t>Frequently espouses harmony with the appreciation of nature </a:t>
            </a:r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>
                <a:solidFill>
                  <a:schemeClr val="accent3">
                    <a:lumMod val="60000"/>
                    <a:lumOff val="40000"/>
                  </a:schemeClr>
                </a:solidFill>
              </a:rPr>
              <a:t>Haiku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Unrhymed poetry with little or light rhythm</a:t>
            </a:r>
          </a:p>
          <a:p>
            <a:pPr eaLnBrk="1" hangingPunct="1"/>
            <a:r>
              <a:rPr lang="en-US" smtClean="0"/>
              <a:t>Sometimes words within lines a line will rhyme</a:t>
            </a:r>
          </a:p>
          <a:p>
            <a:pPr eaLnBrk="1" hangingPunct="1"/>
            <a:r>
              <a:rPr lang="en-US" smtClean="0"/>
              <a:t>The subject of free verse are often abstract and philosophical, they are always reflective</a:t>
            </a:r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>
                <a:solidFill>
                  <a:schemeClr val="tx2">
                    <a:lumMod val="50000"/>
                  </a:schemeClr>
                </a:solidFill>
              </a:rPr>
              <a:t>Free verse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Written and printed in a shape</a:t>
            </a:r>
          </a:p>
          <a:p>
            <a:pPr eaLnBrk="1" hangingPunct="1"/>
            <a:r>
              <a:rPr lang="en-US" smtClean="0"/>
              <a:t>The shape signifies the subject of the poem</a:t>
            </a:r>
          </a:p>
          <a:p>
            <a:pPr eaLnBrk="1" hangingPunct="1"/>
            <a:r>
              <a:rPr lang="en-US" smtClean="0"/>
              <a:t>Must be seen and heard to be fully appreciated</a:t>
            </a:r>
          </a:p>
          <a:p>
            <a:pPr eaLnBrk="1" hangingPunct="1"/>
            <a:r>
              <a:rPr lang="en-US" smtClean="0"/>
              <a:t>It rely on the words, meaning and shapes,and the way the words are arranged to evoke images. 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>
                <a:solidFill>
                  <a:schemeClr val="tx2">
                    <a:lumMod val="50000"/>
                  </a:schemeClr>
                </a:solidFill>
              </a:rPr>
              <a:t>Concrete poetry</a:t>
            </a: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524000"/>
          <a:ext cx="8229600" cy="4572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err="1" smtClean="0">
                <a:solidFill>
                  <a:srgbClr val="008000"/>
                </a:solidFill>
              </a:rPr>
              <a:t>PoEtRy</a:t>
            </a:r>
            <a:r>
              <a:rPr smtClean="0">
                <a:solidFill>
                  <a:srgbClr val="008000"/>
                </a:solidFill>
              </a:rPr>
              <a:t> </a:t>
            </a:r>
            <a:r>
              <a:rPr err="1" smtClean="0">
                <a:solidFill>
                  <a:srgbClr val="008000"/>
                </a:solidFill>
              </a:rPr>
              <a:t>iN</a:t>
            </a:r>
            <a:r>
              <a:rPr smtClean="0">
                <a:solidFill>
                  <a:srgbClr val="008000"/>
                </a:solidFill>
              </a:rPr>
              <a:t> </a:t>
            </a:r>
            <a:r>
              <a:rPr err="1" smtClean="0">
                <a:solidFill>
                  <a:srgbClr val="008000"/>
                </a:solidFill>
              </a:rPr>
              <a:t>ClaSsROoM</a:t>
            </a:r>
            <a:endParaRPr>
              <a:solidFill>
                <a:srgbClr val="008000"/>
              </a:solidFill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/>
          <a:lstStyle/>
          <a:p>
            <a:pPr eaLnBrk="1" hangingPunct="1"/>
            <a:r>
              <a:rPr lang="en-US" smtClean="0"/>
              <a:t>Teacher should provide students many opportunities to hear and say poems.</a:t>
            </a:r>
          </a:p>
          <a:p>
            <a:pPr lvl="1" eaLnBrk="1" hangingPunct="1"/>
            <a:r>
              <a:rPr lang="en-US" smtClean="0"/>
              <a:t>Develop a love of poetry</a:t>
            </a:r>
          </a:p>
          <a:p>
            <a:pPr lvl="1" eaLnBrk="1" hangingPunct="1"/>
            <a:endParaRPr lang="en-US" smtClean="0"/>
          </a:p>
          <a:p>
            <a:pPr eaLnBrk="1" hangingPunct="1"/>
            <a:r>
              <a:rPr lang="en-US" smtClean="0"/>
              <a:t>Students can read poetry, then begin to write poems themselves.</a:t>
            </a:r>
          </a:p>
          <a:p>
            <a:pPr lvl="1" eaLnBrk="1" hangingPunct="1"/>
            <a:r>
              <a:rPr lang="en-US" smtClean="0"/>
              <a:t>Poetry should be introduced first and often to children in oral form</a:t>
            </a: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Daily basis</a:t>
            </a:r>
          </a:p>
          <a:p>
            <a:pPr eaLnBrk="1" hangingPunct="1"/>
            <a:r>
              <a:rPr lang="en-US" smtClean="0"/>
              <a:t>Reading aloud expressively</a:t>
            </a:r>
          </a:p>
          <a:p>
            <a:pPr lvl="1" eaLnBrk="1" hangingPunct="1"/>
            <a:r>
              <a:rPr lang="en-US" smtClean="0"/>
              <a:t>Draw children’s attention to literate language</a:t>
            </a:r>
          </a:p>
          <a:p>
            <a:pPr eaLnBrk="1" hangingPunct="1"/>
            <a:r>
              <a:rPr lang="en-US" smtClean="0"/>
              <a:t>Best – one to three poems at a time</a:t>
            </a:r>
          </a:p>
          <a:p>
            <a:pPr lvl="1" eaLnBrk="1" hangingPunct="1"/>
            <a:r>
              <a:rPr lang="en-US" smtClean="0"/>
              <a:t>Too many = overwhelming and tedious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err="1" smtClean="0">
                <a:solidFill>
                  <a:schemeClr val="accent5">
                    <a:lumMod val="75000"/>
                  </a:schemeClr>
                </a:solidFill>
              </a:rPr>
              <a:t>ReAdiNg</a:t>
            </a:r>
            <a:r>
              <a:rPr smtClean="0">
                <a:solidFill>
                  <a:schemeClr val="accent5">
                    <a:lumMod val="75000"/>
                  </a:schemeClr>
                </a:solidFill>
              </a:rPr>
              <a:t> </a:t>
            </a:r>
            <a:r>
              <a:rPr err="1" smtClean="0">
                <a:solidFill>
                  <a:schemeClr val="accent5">
                    <a:lumMod val="75000"/>
                  </a:schemeClr>
                </a:solidFill>
              </a:rPr>
              <a:t>PoEtRy</a:t>
            </a:r>
            <a:r>
              <a:rPr smtClean="0">
                <a:solidFill>
                  <a:schemeClr val="accent5">
                    <a:lumMod val="75000"/>
                  </a:schemeClr>
                </a:solidFill>
              </a:rPr>
              <a:t> </a:t>
            </a:r>
            <a:r>
              <a:rPr err="1" smtClean="0">
                <a:solidFill>
                  <a:schemeClr val="accent5">
                    <a:lumMod val="75000"/>
                  </a:schemeClr>
                </a:solidFill>
              </a:rPr>
              <a:t>AloUd</a:t>
            </a:r>
            <a:r>
              <a:rPr smtClean="0">
                <a:solidFill>
                  <a:schemeClr val="accent5">
                    <a:lumMod val="75000"/>
                  </a:schemeClr>
                </a:solidFill>
              </a:rPr>
              <a:t> to </a:t>
            </a:r>
            <a:r>
              <a:rPr err="1" smtClean="0">
                <a:solidFill>
                  <a:schemeClr val="accent5">
                    <a:lumMod val="75000"/>
                  </a:schemeClr>
                </a:solidFill>
              </a:rPr>
              <a:t>ChiLdReN</a:t>
            </a:r>
            <a:endParaRPr>
              <a:solidFill>
                <a:schemeClr val="accent5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Heavily illustrated collections of traditional verse.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Eg: </a:t>
            </a:r>
            <a:r>
              <a:rPr lang="en-GB" sz="2800" i="1" smtClean="0">
                <a:solidFill>
                  <a:srgbClr val="660066"/>
                </a:solidFill>
                <a:latin typeface="Garamond" pitchFamily="18" charset="0"/>
              </a:rPr>
              <a:t>Tomie dePaola’s Mother Goose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A familiar illustration is all child needs to get her or him to recite one of these well-loved verses.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First appeared: Charles Perrault’s </a:t>
            </a:r>
            <a:r>
              <a:rPr lang="en-GB" sz="2800" i="1" smtClean="0">
                <a:latin typeface="Garamond" pitchFamily="18" charset="0"/>
              </a:rPr>
              <a:t>Tales of  Mother Goose</a:t>
            </a:r>
            <a:r>
              <a:rPr lang="en-GB" sz="2800" smtClean="0">
                <a:latin typeface="Garamond" pitchFamily="18" charset="0"/>
              </a:rPr>
              <a:t> in France in the early eighteenth century.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In societies in which countless allusions are made every day to the characters and situations found in nursery rhymes, knowledge of this literature is a mark of being culturally literate. </a:t>
            </a:r>
            <a:endParaRPr lang="en-US" sz="2800" smtClean="0">
              <a:latin typeface="Garamond" pitchFamily="18" charset="0"/>
            </a:endParaRP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GB" sz="4000">
                <a:solidFill>
                  <a:srgbClr val="660066"/>
                </a:solidFill>
                <a:latin typeface="Garamond" pitchFamily="18" charset="0"/>
              </a:rPr>
              <a:t>Mother Goose and Nursery Rhyme Books</a:t>
            </a:r>
            <a:endParaRPr sz="4000">
              <a:solidFill>
                <a:srgbClr val="660066"/>
              </a:solidFill>
              <a:latin typeface="Garamond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257800"/>
          </a:xfrm>
        </p:spPr>
        <p:txBody>
          <a:bodyPr>
            <a:normAutofit fontScale="92500" lnSpcReduction="10000"/>
          </a:bodyPr>
          <a:lstStyle/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/>
              <a:t>Introduce the poem first to the class</a:t>
            </a: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en-US" dirty="0" smtClean="0"/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/>
              <a:t>Read for its meaning</a:t>
            </a:r>
          </a:p>
          <a:p>
            <a:pPr marL="640080" lvl="1" indent="-274320" eaLnBrk="1" fontAlgn="auto" hangingPunct="1">
              <a:spcAft>
                <a:spcPts val="0"/>
              </a:spcAft>
              <a:buClr>
                <a:schemeClr val="accent2">
                  <a:shade val="75000"/>
                </a:schemeClr>
              </a:buClr>
              <a:buFont typeface="Wingdings 2"/>
              <a:buChar char=""/>
              <a:defRPr/>
            </a:pPr>
            <a:r>
              <a:rPr lang="en-US" dirty="0" smtClean="0"/>
              <a:t>Should not overemphasize the beat of the poem</a:t>
            </a: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en-US" dirty="0" smtClean="0"/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/>
              <a:t>Enunciate poetry clearly</a:t>
            </a:r>
            <a:endParaRPr lang="en-US" dirty="0"/>
          </a:p>
          <a:p>
            <a:pPr marL="640080" lvl="1" indent="-274320" eaLnBrk="1" fontAlgn="auto" hangingPunct="1">
              <a:spcAft>
                <a:spcPts val="0"/>
              </a:spcAft>
              <a:buClr>
                <a:schemeClr val="accent2">
                  <a:shade val="75000"/>
                </a:schemeClr>
              </a:buClr>
              <a:buFont typeface="Wingdings 2"/>
              <a:buChar char=""/>
              <a:defRPr/>
            </a:pPr>
            <a:r>
              <a:rPr lang="en-US" dirty="0" smtClean="0"/>
              <a:t>Voice effects </a:t>
            </a:r>
            <a:r>
              <a:rPr lang="en-US" dirty="0" smtClean="0">
                <a:sym typeface="Wingdings" pitchFamily="2" charset="2"/>
              </a:rPr>
              <a:t> powerful tool</a:t>
            </a:r>
            <a:endParaRPr lang="en-US" dirty="0">
              <a:sym typeface="Wingdings" pitchFamily="2" charset="2"/>
            </a:endParaRP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en-US" dirty="0" smtClean="0">
              <a:sym typeface="Wingdings" pitchFamily="2" charset="2"/>
            </a:endParaRP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>
                <a:sym typeface="Wingdings" pitchFamily="2" charset="2"/>
              </a:rPr>
              <a:t>Read aloud a number of times</a:t>
            </a:r>
          </a:p>
          <a:p>
            <a:pPr marL="640080" lvl="1" indent="-274320" eaLnBrk="1" fontAlgn="auto" hangingPunct="1">
              <a:spcAft>
                <a:spcPts val="0"/>
              </a:spcAft>
              <a:buClr>
                <a:schemeClr val="accent2">
                  <a:shade val="75000"/>
                </a:schemeClr>
              </a:buClr>
              <a:buFont typeface="Wingdings 2"/>
              <a:buChar char=""/>
              <a:defRPr/>
            </a:pPr>
            <a:r>
              <a:rPr lang="en-US" dirty="0" smtClean="0">
                <a:sym typeface="Wingdings" pitchFamily="2" charset="2"/>
              </a:rPr>
              <a:t>Get the meaning, enjoyment</a:t>
            </a: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en-US" dirty="0" smtClean="0">
              <a:sym typeface="Wingdings" pitchFamily="2" charset="2"/>
            </a:endParaRP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smtClean="0">
                <a:sym typeface="Wingdings" pitchFamily="2" charset="2"/>
              </a:rPr>
              <a:t>Response after reading</a:t>
            </a:r>
          </a:p>
          <a:p>
            <a:pPr marL="640080" lvl="1" indent="-274320" eaLnBrk="1" fontAlgn="auto" hangingPunct="1">
              <a:spcAft>
                <a:spcPts val="0"/>
              </a:spcAft>
              <a:buClr>
                <a:schemeClr val="accent2">
                  <a:shade val="75000"/>
                </a:schemeClr>
              </a:buClr>
              <a:buFont typeface="Wingdings 2"/>
              <a:buChar char=""/>
              <a:defRPr/>
            </a:pPr>
            <a:r>
              <a:rPr lang="en-US" dirty="0" smtClean="0">
                <a:sym typeface="Wingdings" pitchFamily="2" charset="2"/>
              </a:rPr>
              <a:t>Sharing and discussions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8382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err="1" smtClean="0">
                <a:solidFill>
                  <a:schemeClr val="accent2">
                    <a:lumMod val="75000"/>
                  </a:schemeClr>
                </a:solidFill>
              </a:rPr>
              <a:t>HoW</a:t>
            </a:r>
            <a:r>
              <a:rPr smtClean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err="1" smtClean="0">
                <a:solidFill>
                  <a:schemeClr val="accent2">
                    <a:lumMod val="75000"/>
                  </a:schemeClr>
                </a:solidFill>
              </a:rPr>
              <a:t>tO</a:t>
            </a:r>
            <a:r>
              <a:rPr smtClean="0">
                <a:solidFill>
                  <a:schemeClr val="accent2">
                    <a:lumMod val="75000"/>
                  </a:schemeClr>
                </a:solidFill>
              </a:rPr>
              <a:t> ‘</a:t>
            </a:r>
            <a:r>
              <a:rPr err="1" smtClean="0">
                <a:solidFill>
                  <a:schemeClr val="accent2">
                    <a:lumMod val="75000"/>
                  </a:schemeClr>
                </a:solidFill>
              </a:rPr>
              <a:t>ReAdiNg</a:t>
            </a:r>
            <a:r>
              <a:rPr smtClean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err="1" smtClean="0">
                <a:solidFill>
                  <a:schemeClr val="accent2">
                    <a:lumMod val="75000"/>
                  </a:schemeClr>
                </a:solidFill>
              </a:rPr>
              <a:t>AloUd</a:t>
            </a:r>
            <a:r>
              <a:rPr smtClean="0">
                <a:solidFill>
                  <a:schemeClr val="accent2">
                    <a:lumMod val="75000"/>
                  </a:schemeClr>
                </a:solidFill>
              </a:rPr>
              <a:t>’</a:t>
            </a:r>
            <a:endParaRPr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Interpreting and saying a poem together as a group activity.</a:t>
            </a:r>
          </a:p>
          <a:p>
            <a:pPr lvl="1" eaLnBrk="1" hangingPunct="1"/>
            <a:r>
              <a:rPr lang="en-US" smtClean="0"/>
              <a:t>Encourage students to take part</a:t>
            </a:r>
          </a:p>
          <a:p>
            <a:pPr lvl="1" eaLnBrk="1" hangingPunct="1"/>
            <a:endParaRPr lang="en-US" smtClean="0"/>
          </a:p>
          <a:p>
            <a:pPr eaLnBrk="1" hangingPunct="1"/>
            <a:r>
              <a:rPr lang="en-US" smtClean="0"/>
              <a:t>Selection</a:t>
            </a:r>
          </a:p>
          <a:p>
            <a:pPr lvl="1" eaLnBrk="1" hangingPunct="1"/>
            <a:r>
              <a:rPr lang="en-US" smtClean="0"/>
              <a:t>Short poems first  </a:t>
            </a:r>
            <a:r>
              <a:rPr lang="en-US" smtClean="0">
                <a:sym typeface="Wingdings" pitchFamily="2" charset="2"/>
              </a:rPr>
              <a:t> develop some skills</a:t>
            </a:r>
          </a:p>
          <a:p>
            <a:pPr eaLnBrk="1" hangingPunct="1"/>
            <a:r>
              <a:rPr lang="en-US" smtClean="0">
                <a:sym typeface="Wingdings" pitchFamily="2" charset="2"/>
              </a:rPr>
              <a:t>Memorization</a:t>
            </a:r>
          </a:p>
          <a:p>
            <a:pPr lvl="1" eaLnBrk="1" hangingPunct="1"/>
            <a:r>
              <a:rPr lang="en-US" smtClean="0">
                <a:sym typeface="Wingdings" pitchFamily="2" charset="2"/>
              </a:rPr>
              <a:t>Select and read aloud a well-liked poem</a:t>
            </a:r>
          </a:p>
          <a:p>
            <a:pPr lvl="1" eaLnBrk="1" hangingPunct="1"/>
            <a:r>
              <a:rPr lang="en-US" smtClean="0">
                <a:sym typeface="Wingdings" pitchFamily="2" charset="2"/>
              </a:rPr>
              <a:t>Teacher leads the readings, students rehearse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err="1" smtClean="0">
                <a:solidFill>
                  <a:srgbClr val="008000"/>
                </a:solidFill>
              </a:rPr>
              <a:t>ChoRaL</a:t>
            </a:r>
            <a:r>
              <a:rPr smtClean="0">
                <a:solidFill>
                  <a:srgbClr val="008000"/>
                </a:solidFill>
              </a:rPr>
              <a:t> </a:t>
            </a:r>
            <a:r>
              <a:rPr err="1" smtClean="0">
                <a:solidFill>
                  <a:srgbClr val="008000"/>
                </a:solidFill>
              </a:rPr>
              <a:t>PoEtRy</a:t>
            </a:r>
            <a:r>
              <a:rPr smtClean="0">
                <a:solidFill>
                  <a:srgbClr val="008000"/>
                </a:solidFill>
              </a:rPr>
              <a:t>?</a:t>
            </a:r>
            <a:endParaRPr>
              <a:solidFill>
                <a:srgbClr val="008000"/>
              </a:solidFill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Arrangements</a:t>
            </a:r>
          </a:p>
          <a:p>
            <a:pPr lvl="1" eaLnBrk="1" hangingPunct="1"/>
            <a:r>
              <a:rPr lang="en-US" smtClean="0"/>
              <a:t>Unison </a:t>
            </a:r>
          </a:p>
          <a:p>
            <a:pPr lvl="2" eaLnBrk="1" hangingPunct="1"/>
            <a:r>
              <a:rPr lang="en-US" smtClean="0"/>
              <a:t>students learn the poem and recite it together as a group</a:t>
            </a:r>
          </a:p>
          <a:p>
            <a:pPr lvl="1" eaLnBrk="1" hangingPunct="1"/>
            <a:r>
              <a:rPr lang="en-US" smtClean="0"/>
              <a:t>2or 3-part </a:t>
            </a:r>
          </a:p>
          <a:p>
            <a:pPr lvl="2" eaLnBrk="1" hangingPunct="1"/>
            <a:r>
              <a:rPr lang="en-US" smtClean="0"/>
              <a:t>arranging students into voice types</a:t>
            </a:r>
          </a:p>
          <a:p>
            <a:pPr lvl="1" eaLnBrk="1" hangingPunct="1"/>
            <a:r>
              <a:rPr lang="en-US" smtClean="0"/>
              <a:t>Cumulative buildup presentations</a:t>
            </a:r>
          </a:p>
          <a:p>
            <a:pPr eaLnBrk="1" hangingPunct="1"/>
            <a:r>
              <a:rPr lang="en-US" smtClean="0"/>
              <a:t>Performance</a:t>
            </a:r>
          </a:p>
          <a:p>
            <a:pPr lvl="2" eaLnBrk="1" hangingPunct="1"/>
            <a:r>
              <a:rPr lang="en-US" smtClean="0"/>
              <a:t>Action, gestures, movements…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endParaRPr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Learning to read poetry</a:t>
            </a:r>
          </a:p>
          <a:p>
            <a:pPr lvl="1" eaLnBrk="1" hangingPunct="1"/>
            <a:r>
              <a:rPr lang="en-US" smtClean="0"/>
              <a:t>Silently, and/or aloud to others</a:t>
            </a:r>
          </a:p>
          <a:p>
            <a:pPr lvl="1" eaLnBrk="1" hangingPunct="1"/>
            <a:endParaRPr lang="en-US" smtClean="0"/>
          </a:p>
          <a:p>
            <a:pPr eaLnBrk="1" hangingPunct="1"/>
            <a:r>
              <a:rPr lang="en-US" smtClean="0"/>
              <a:t>Place students in pairs to take turn reading favourite poems</a:t>
            </a:r>
          </a:p>
          <a:p>
            <a:pPr eaLnBrk="1" hangingPunct="1"/>
            <a:r>
              <a:rPr lang="en-US" smtClean="0"/>
              <a:t>Ask students to select three poems by one poet</a:t>
            </a:r>
          </a:p>
          <a:p>
            <a:pPr lvl="1" eaLnBrk="1" hangingPunct="1"/>
            <a:r>
              <a:rPr lang="en-US" smtClean="0"/>
              <a:t>Find something about the poet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err="1" smtClean="0">
                <a:solidFill>
                  <a:srgbClr val="FF0000"/>
                </a:solidFill>
              </a:rPr>
              <a:t>StUdEnTs’</a:t>
            </a:r>
            <a:r>
              <a:rPr smtClean="0">
                <a:solidFill>
                  <a:srgbClr val="FF0000"/>
                </a:solidFill>
              </a:rPr>
              <a:t> </a:t>
            </a:r>
            <a:r>
              <a:rPr err="1" smtClean="0">
                <a:solidFill>
                  <a:srgbClr val="FF0000"/>
                </a:solidFill>
              </a:rPr>
              <a:t>ReAdiNg</a:t>
            </a:r>
            <a:r>
              <a:rPr smtClean="0">
                <a:solidFill>
                  <a:srgbClr val="FF0000"/>
                </a:solidFill>
              </a:rPr>
              <a:t> </a:t>
            </a:r>
            <a:r>
              <a:rPr err="1" smtClean="0">
                <a:solidFill>
                  <a:srgbClr val="FF0000"/>
                </a:solidFill>
              </a:rPr>
              <a:t>aNd</a:t>
            </a:r>
            <a:r>
              <a:rPr smtClean="0">
                <a:solidFill>
                  <a:srgbClr val="FF0000"/>
                </a:solidFill>
              </a:rPr>
              <a:t> </a:t>
            </a:r>
            <a:r>
              <a:rPr err="1" smtClean="0">
                <a:solidFill>
                  <a:srgbClr val="FF0000"/>
                </a:solidFill>
              </a:rPr>
              <a:t>WriTiNg</a:t>
            </a:r>
            <a:r>
              <a:rPr smtClean="0">
                <a:solidFill>
                  <a:srgbClr val="FF0000"/>
                </a:solidFill>
              </a:rPr>
              <a:t> </a:t>
            </a:r>
            <a:r>
              <a:rPr err="1" smtClean="0">
                <a:solidFill>
                  <a:srgbClr val="FF0000"/>
                </a:solidFill>
              </a:rPr>
              <a:t>PoEMs</a:t>
            </a:r>
            <a:endParaRPr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Have students find three poems on the same topic</a:t>
            </a:r>
          </a:p>
          <a:p>
            <a:pPr lvl="1" eaLnBrk="1" hangingPunct="1"/>
            <a:r>
              <a:rPr lang="en-US" smtClean="0"/>
              <a:t>Read them aloud in small groups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Encourage students to find poems that are of the same poetic form</a:t>
            </a:r>
          </a:p>
          <a:p>
            <a:pPr lvl="1" eaLnBrk="1" hangingPunct="1"/>
            <a:r>
              <a:rPr lang="en-US" smtClean="0"/>
              <a:t>Or poetic elements, or rhythms, etc.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endParaRPr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Should have rich poetry environment</a:t>
            </a:r>
          </a:p>
          <a:p>
            <a:pPr lvl="1" eaLnBrk="1" hangingPunct="1"/>
            <a:r>
              <a:rPr lang="en-US" smtClean="0"/>
              <a:t>Lots of exposure (poems, poets, etc.)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Start as collaborative effort</a:t>
            </a:r>
          </a:p>
          <a:p>
            <a:pPr lvl="1" eaLnBrk="1" hangingPunct="1"/>
            <a:r>
              <a:rPr lang="en-US" smtClean="0"/>
              <a:t>Class brainstorms </a:t>
            </a:r>
            <a:r>
              <a:rPr lang="en-US" smtClean="0">
                <a:sym typeface="Wingdings" pitchFamily="2" charset="2"/>
              </a:rPr>
              <a:t> writing group poetry  compose poems in pairs  individual poems</a:t>
            </a:r>
          </a:p>
          <a:p>
            <a:pPr eaLnBrk="1" hangingPunct="1"/>
            <a:endParaRPr lang="en-US" smtClean="0">
              <a:sym typeface="Wingdings" pitchFamily="2" charset="2"/>
            </a:endParaRPr>
          </a:p>
          <a:p>
            <a:pPr eaLnBrk="1" hangingPunct="1"/>
            <a:r>
              <a:rPr lang="en-US" smtClean="0">
                <a:sym typeface="Wingdings" pitchFamily="2" charset="2"/>
              </a:rPr>
              <a:t>Treat poetry as a form of communication</a:t>
            </a:r>
          </a:p>
          <a:p>
            <a:pPr lvl="1" eaLnBrk="1" hangingPunct="1"/>
            <a:r>
              <a:rPr lang="en-US" smtClean="0">
                <a:sym typeface="Wingdings" pitchFamily="2" charset="2"/>
              </a:rPr>
              <a:t>Ideas, feeling, experience…</a:t>
            </a:r>
            <a:endParaRPr lang="en-US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mtClean="0">
                <a:solidFill>
                  <a:schemeClr val="tx2">
                    <a:lumMod val="50000"/>
                  </a:schemeClr>
                </a:solidFill>
              </a:rPr>
              <a:t>Learning to write poetry</a:t>
            </a:r>
            <a:endParaRPr>
              <a:solidFill>
                <a:schemeClr val="tx2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/>
          <a:lstStyle/>
          <a:p>
            <a:pPr eaLnBrk="1" hangingPunct="1"/>
            <a:r>
              <a:rPr lang="en-US" smtClean="0"/>
              <a:t>Have students compile their favourite poems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Design bulletin boards</a:t>
            </a:r>
          </a:p>
          <a:p>
            <a:pPr lvl="1" eaLnBrk="1" hangingPunct="1"/>
            <a:r>
              <a:rPr lang="en-US" smtClean="0"/>
              <a:t>Display students’ poems or by favourite poets</a:t>
            </a:r>
          </a:p>
          <a:p>
            <a:pPr lvl="1" eaLnBrk="1" hangingPunct="1"/>
            <a:r>
              <a:rPr lang="en-US" smtClean="0"/>
              <a:t>Posters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Encourage students to imitate specific techniques or styles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Discuss, analyze, and make it fun!</a:t>
            </a: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en-US" sz="7200" smtClean="0">
                <a:solidFill>
                  <a:srgbClr val="0070C0"/>
                </a:solidFill>
              </a:rPr>
              <a:t>THANK YOU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GB" smtClean="0">
                <a:latin typeface="Garamond" pitchFamily="18" charset="0"/>
              </a:rPr>
              <a:t>Heavily illustrated collections of both traditional and modern verses and musical notation.</a:t>
            </a:r>
          </a:p>
          <a:p>
            <a:pPr eaLnBrk="1" hangingPunct="1"/>
            <a:r>
              <a:rPr lang="en-GB" smtClean="0">
                <a:latin typeface="Garamond" pitchFamily="18" charset="0"/>
              </a:rPr>
              <a:t>Eg: </a:t>
            </a:r>
            <a:r>
              <a:rPr lang="en-GB" i="1" smtClean="0">
                <a:latin typeface="Garamond" pitchFamily="18" charset="0"/>
              </a:rPr>
              <a:t>Songs from Mother Goose</a:t>
            </a:r>
            <a:r>
              <a:rPr lang="en-GB" smtClean="0">
                <a:latin typeface="Garamond" pitchFamily="18" charset="0"/>
              </a:rPr>
              <a:t>, compiled by Nancy Larrick and illustrated by Robin Spowart.</a:t>
            </a:r>
          </a:p>
          <a:p>
            <a:pPr eaLnBrk="1" hangingPunct="1"/>
            <a:r>
              <a:rPr lang="en-GB" smtClean="0">
                <a:latin typeface="Garamond" pitchFamily="18" charset="0"/>
              </a:rPr>
              <a:t>Melody further emphasizes the innate musicality of these verses and turns some verses into games (“Ring around the Roses”) and others into lullabies (“Rock-a-Bye-Baby”)</a:t>
            </a:r>
            <a:endParaRPr lang="en-US" smtClean="0">
              <a:latin typeface="Garamond" pitchFamily="18" charset="0"/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GB">
                <a:solidFill>
                  <a:srgbClr val="008000"/>
                </a:solidFill>
                <a:latin typeface="Garamond" pitchFamily="18" charset="0"/>
              </a:rPr>
              <a:t>Nursery and Folk Songbooks</a:t>
            </a:r>
            <a:endParaRPr>
              <a:solidFill>
                <a:srgbClr val="008000"/>
              </a:solidFill>
              <a:latin typeface="Garamond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Comprehensive anthology of poetry for children is a must in every classroom. It should be organized by subject for easy retrieval of poems appropriate for almost any occasions. 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Contemporary and traditional poets can be found in these anthologies.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Appeal to a wide age range, providing nursery rhymes for toddlers, narrative poems for middle age student. 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i="1" smtClean="0">
                <a:latin typeface="Garamond" pitchFamily="18" charset="0"/>
              </a:rPr>
              <a:t>A New Treasury of Children’s Poetry</a:t>
            </a:r>
            <a:r>
              <a:rPr lang="en-GB" sz="2800" smtClean="0">
                <a:latin typeface="Garamond" pitchFamily="18" charset="0"/>
              </a:rPr>
              <a:t>: Old Favourites and New Discoveries, selected by Joanna Cole.</a:t>
            </a:r>
            <a:endParaRPr lang="en-US" sz="2800" smtClean="0">
              <a:latin typeface="Garamond" pitchFamily="18" charset="0"/>
            </a:endParaRP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GB">
                <a:solidFill>
                  <a:srgbClr val="000066"/>
                </a:solidFill>
                <a:latin typeface="Garamond" pitchFamily="18" charset="0"/>
              </a:rPr>
              <a:t>Anthologies of Poetry</a:t>
            </a:r>
            <a:endParaRPr>
              <a:solidFill>
                <a:srgbClr val="000066"/>
              </a:solidFill>
              <a:latin typeface="Garamond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Readily available in which the poems are all by one poet, on one topic, for one age group, or of one poetic form.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This specialized collections is necessary for a teacher and class who come to love certain kinds of poetry or specific poets.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Also enjoyed by children for independent reading of poetry.</a:t>
            </a:r>
          </a:p>
          <a:p>
            <a:pPr eaLnBrk="1" hangingPunct="1">
              <a:lnSpc>
                <a:spcPct val="90000"/>
              </a:lnSpc>
            </a:pPr>
            <a:r>
              <a:rPr lang="en-GB" sz="2800" smtClean="0">
                <a:latin typeface="Garamond" pitchFamily="18" charset="0"/>
              </a:rPr>
              <a:t>Eg: </a:t>
            </a:r>
            <a:r>
              <a:rPr lang="en-GB" sz="2800" i="1" smtClean="0">
                <a:latin typeface="Garamond" pitchFamily="18" charset="0"/>
              </a:rPr>
              <a:t>Mathematickles</a:t>
            </a:r>
            <a:r>
              <a:rPr lang="en-GB" sz="2800" smtClean="0">
                <a:latin typeface="Garamond" pitchFamily="18" charset="0"/>
              </a:rPr>
              <a:t> by Besty Franco and Dodle Soup by John Ciardi.</a:t>
            </a:r>
            <a:endParaRPr lang="en-US" sz="2800" smtClean="0">
              <a:latin typeface="Garamond" pitchFamily="18" charset="0"/>
            </a:endParaRPr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GB">
                <a:solidFill>
                  <a:srgbClr val="660066"/>
                </a:solidFill>
                <a:latin typeface="Garamond" pitchFamily="18" charset="0"/>
              </a:rPr>
              <a:t>Specialized Poetry Books</a:t>
            </a:r>
            <a:endParaRPr>
              <a:solidFill>
                <a:srgbClr val="660066"/>
              </a:solidFill>
              <a:latin typeface="Garamond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GB" smtClean="0">
                <a:latin typeface="Garamond" pitchFamily="18" charset="0"/>
              </a:rPr>
              <a:t>Single narrative poems of medium length are presented more frequently in picture book formats.</a:t>
            </a:r>
          </a:p>
          <a:p>
            <a:pPr eaLnBrk="1" hangingPunct="1"/>
            <a:r>
              <a:rPr lang="en-GB" smtClean="0">
                <a:latin typeface="Garamond" pitchFamily="18" charset="0"/>
              </a:rPr>
              <a:t>Make poetry more appealing and accessible to many children, but the illustrations may remove the opportunity for children to form their own mental images from the language created by poets.</a:t>
            </a:r>
            <a:endParaRPr lang="en-US" smtClean="0">
              <a:latin typeface="Garamond" pitchFamily="18" charset="0"/>
            </a:endParaRPr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GB">
                <a:solidFill>
                  <a:srgbClr val="FF0000"/>
                </a:solidFill>
                <a:latin typeface="Garamond" pitchFamily="18" charset="0"/>
              </a:rPr>
              <a:t>Single Illustrated Poems</a:t>
            </a:r>
            <a:endParaRPr>
              <a:solidFill>
                <a:srgbClr val="FF0000"/>
              </a:solidFill>
              <a:latin typeface="Garamond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28596" y="2571744"/>
            <a:ext cx="8229600" cy="1219200"/>
          </a:xfrm>
        </p:spPr>
        <p:txBody>
          <a:bodyPr/>
          <a:lstStyle/>
          <a:p>
            <a:pPr algn="ctr" eaLnBrk="1" hangingPunct="1">
              <a:defRPr/>
            </a:pPr>
            <a:r>
              <a:rPr sz="5400" smtClean="0"/>
              <a:t>ELEMENTS OF POETRY</a:t>
            </a:r>
            <a:endParaRPr sz="5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per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Paper">
      <a:maj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ape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86</TotalTime>
  <Words>1828</Words>
  <Application>Microsoft Office PowerPoint</Application>
  <PresentationFormat>On-screen Show (4:3)</PresentationFormat>
  <Paragraphs>260</Paragraphs>
  <Slides>47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47</vt:i4>
      </vt:variant>
    </vt:vector>
  </HeadingPairs>
  <TitlesOfParts>
    <vt:vector size="56" baseType="lpstr">
      <vt:lpstr>Arial</vt:lpstr>
      <vt:lpstr>Constantia</vt:lpstr>
      <vt:lpstr>Wingdings 2</vt:lpstr>
      <vt:lpstr>Calibri</vt:lpstr>
      <vt:lpstr>Garamond</vt:lpstr>
      <vt:lpstr>Verdana</vt:lpstr>
      <vt:lpstr>Times New Roman</vt:lpstr>
      <vt:lpstr>Wingdings</vt:lpstr>
      <vt:lpstr>Paper</vt:lpstr>
      <vt:lpstr>POETRY POETRY POETRY POETRY </vt:lpstr>
      <vt:lpstr>DEFINITION…</vt:lpstr>
      <vt:lpstr>TYPES OF POETRY BOOKS</vt:lpstr>
      <vt:lpstr>Mother Goose and Nursery Rhyme Books</vt:lpstr>
      <vt:lpstr>Nursery and Folk Songbooks</vt:lpstr>
      <vt:lpstr>Anthologies of Poetry</vt:lpstr>
      <vt:lpstr>Specialized Poetry Books</vt:lpstr>
      <vt:lpstr>Single Illustrated Poems</vt:lpstr>
      <vt:lpstr>ELEMENTS OF POETRY</vt:lpstr>
      <vt:lpstr>Elements of Poetry</vt:lpstr>
      <vt:lpstr>Meaning</vt:lpstr>
      <vt:lpstr>Rhythm</vt:lpstr>
      <vt:lpstr>Sound Patterns</vt:lpstr>
      <vt:lpstr>Slide 14</vt:lpstr>
      <vt:lpstr>Slide 15</vt:lpstr>
      <vt:lpstr>Figurative Language</vt:lpstr>
      <vt:lpstr>Slide 17</vt:lpstr>
      <vt:lpstr>Slide 18</vt:lpstr>
      <vt:lpstr>Sense Imagery</vt:lpstr>
      <vt:lpstr>EVALUATION  &amp;  SELECTION OF POETRY</vt:lpstr>
      <vt:lpstr>What are the criteria?</vt:lpstr>
      <vt:lpstr>Still on criteria…</vt:lpstr>
      <vt:lpstr>NCTE</vt:lpstr>
      <vt:lpstr>Main issue</vt:lpstr>
      <vt:lpstr>Children’s Poetry Preferences</vt:lpstr>
      <vt:lpstr>Slide 26</vt:lpstr>
      <vt:lpstr>In other words…</vt:lpstr>
      <vt:lpstr>Poetry types and forms</vt:lpstr>
      <vt:lpstr>Lyric and Narrative poetry</vt:lpstr>
      <vt:lpstr>Poetic Form refers to the way the poem is structured or put together</vt:lpstr>
      <vt:lpstr>Other specific poetic forms</vt:lpstr>
      <vt:lpstr>Limericks</vt:lpstr>
      <vt:lpstr>Ballads</vt:lpstr>
      <vt:lpstr>Haiku</vt:lpstr>
      <vt:lpstr>Free verse</vt:lpstr>
      <vt:lpstr>Concrete poetry</vt:lpstr>
      <vt:lpstr>PoEtRy iN ClaSsROoM</vt:lpstr>
      <vt:lpstr>Slide 38</vt:lpstr>
      <vt:lpstr>ReAdiNg PoEtRy AloUd to ChiLdReN</vt:lpstr>
      <vt:lpstr>HoW tO ‘ReAdiNg AloUd’</vt:lpstr>
      <vt:lpstr>ChoRaL PoEtRy?</vt:lpstr>
      <vt:lpstr>Slide 42</vt:lpstr>
      <vt:lpstr>StUdEnTs’ ReAdiNg aNd WriTiNg PoEMs</vt:lpstr>
      <vt:lpstr>Slide 44</vt:lpstr>
      <vt:lpstr>Learning to write poetry</vt:lpstr>
      <vt:lpstr>Slide 46</vt:lpstr>
      <vt:lpstr>Slide 47</vt:lpstr>
    </vt:vector>
  </TitlesOfParts>
  <Company>Microsoft, Inc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DEFINITION…</dc:title>
  <dc:creator>Fikri Nazwan Bin Mahmud</dc:creator>
  <cp:lastModifiedBy>philip.bailey</cp:lastModifiedBy>
  <cp:revision>6</cp:revision>
  <dcterms:created xsi:type="dcterms:W3CDTF">2009-02-22T09:29:35Z</dcterms:created>
  <dcterms:modified xsi:type="dcterms:W3CDTF">2012-04-04T20:01:25Z</dcterms:modified>
</cp:coreProperties>
</file>

<file path=docProps/thumbnail.jpeg>
</file>